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6" r:id="rId2"/>
    <p:sldId id="258" r:id="rId3"/>
    <p:sldId id="257" r:id="rId4"/>
    <p:sldId id="259" r:id="rId5"/>
    <p:sldId id="260" r:id="rId6"/>
    <p:sldId id="262" r:id="rId7"/>
    <p:sldId id="263" r:id="rId8"/>
    <p:sldId id="268" r:id="rId9"/>
    <p:sldId id="270" r:id="rId10"/>
    <p:sldId id="273" r:id="rId11"/>
    <p:sldId id="274" r:id="rId12"/>
    <p:sldId id="277" r:id="rId13"/>
    <p:sldId id="278" r:id="rId14"/>
    <p:sldId id="279" r:id="rId15"/>
    <p:sldId id="280" r:id="rId16"/>
    <p:sldId id="281" r:id="rId17"/>
    <p:sldId id="275" r:id="rId18"/>
  </p:sldIdLst>
  <p:sldSz cx="9144000" cy="6858000" type="screen4x3"/>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Vidutinis stilius 2 – paryškinima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55" autoAdjust="0"/>
    <p:restoredTop sz="94622" autoAdjust="0"/>
  </p:normalViewPr>
  <p:slideViewPr>
    <p:cSldViewPr>
      <p:cViewPr>
        <p:scale>
          <a:sx n="130" d="100"/>
          <a:sy n="130" d="100"/>
        </p:scale>
        <p:origin x="-1062" y="62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lt-L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Lapas1!$B$1</c:f>
              <c:strCache>
                <c:ptCount val="1"/>
                <c:pt idx="0">
                  <c:v>Pardavimas</c:v>
                </c:pt>
              </c:strCache>
            </c:strRef>
          </c:tx>
          <c:explosion val="17"/>
          <c:dLbls>
            <c:dLbl>
              <c:idx val="0"/>
              <c:layout/>
              <c:tx>
                <c:rich>
                  <a:bodyPr/>
                  <a:lstStyle/>
                  <a:p>
                    <a:r>
                      <a:rPr lang="en-US" sz="1100" b="1" dirty="0" smtClean="0"/>
                      <a:t>20</a:t>
                    </a:r>
                    <a:r>
                      <a:rPr lang="lt-LT" sz="1100" b="1" dirty="0" smtClean="0"/>
                      <a:t>20</a:t>
                    </a:r>
                    <a:r>
                      <a:rPr lang="en-US" sz="1100" b="1" dirty="0" smtClean="0"/>
                      <a:t> </a:t>
                    </a:r>
                    <a:r>
                      <a:rPr lang="en-US" sz="1100" b="1" dirty="0" err="1"/>
                      <a:t>metai</a:t>
                    </a:r>
                    <a:r>
                      <a:rPr lang="en-US" dirty="0"/>
                      <a:t>
</a:t>
                    </a:r>
                    <a:r>
                      <a:rPr lang="lt-LT" sz="900" dirty="0" smtClean="0"/>
                      <a:t>Prašoma suma 8 600  </a:t>
                    </a:r>
                  </a:p>
                  <a:p>
                    <a:r>
                      <a:rPr lang="lt-LT" sz="1100" dirty="0" smtClean="0"/>
                      <a:t>Skirta  7 265 eurai</a:t>
                    </a:r>
                  </a:p>
                  <a:p>
                    <a:r>
                      <a:rPr lang="lt-LT" sz="1000" dirty="0" smtClean="0"/>
                      <a:t>Įtraukta į veiklas apie 1800  jaunuolių </a:t>
                    </a:r>
                    <a:endParaRPr lang="en-US" sz="1000" dirty="0"/>
                  </a:p>
                </c:rich>
              </c:tx>
              <c:showLegendKey val="0"/>
              <c:showVal val="0"/>
              <c:showCatName val="1"/>
              <c:showSerName val="0"/>
              <c:showPercent val="1"/>
              <c:showBubbleSize val="0"/>
            </c:dLbl>
            <c:dLbl>
              <c:idx val="1"/>
              <c:layout>
                <c:manualLayout>
                  <c:x val="4.1624828077521263E-2"/>
                  <c:y val="-0.20317570078420405"/>
                </c:manualLayout>
              </c:layout>
              <c:tx>
                <c:rich>
                  <a:bodyPr/>
                  <a:lstStyle/>
                  <a:p>
                    <a:r>
                      <a:rPr lang="en-US" sz="1100" b="1" dirty="0" smtClean="0"/>
                      <a:t>20</a:t>
                    </a:r>
                    <a:r>
                      <a:rPr lang="lt-LT" sz="1100" b="1" dirty="0" smtClean="0"/>
                      <a:t>21</a:t>
                    </a:r>
                    <a:r>
                      <a:rPr lang="en-US" sz="1100" b="1" dirty="0" smtClean="0"/>
                      <a:t> </a:t>
                    </a:r>
                    <a:r>
                      <a:rPr lang="en-US" sz="1100" b="1" dirty="0" err="1"/>
                      <a:t>metai</a:t>
                    </a:r>
                    <a:r>
                      <a:rPr lang="en-US" dirty="0"/>
                      <a:t>
</a:t>
                    </a:r>
                    <a:r>
                      <a:rPr lang="lt-LT" sz="1000" dirty="0" smtClean="0"/>
                      <a:t>Prašoma suma </a:t>
                    </a:r>
                    <a:r>
                      <a:rPr lang="lt-LT" sz="1100" dirty="0" smtClean="0"/>
                      <a:t>4420 Skirta 4151 euras</a:t>
                    </a:r>
                  </a:p>
                  <a:p>
                    <a:r>
                      <a:rPr lang="lt-LT" sz="1000" dirty="0" smtClean="0"/>
                      <a:t>Įtraukta į veiklas</a:t>
                    </a:r>
                    <a:r>
                      <a:rPr lang="lt-LT" sz="1000" baseline="0" dirty="0" smtClean="0"/>
                      <a:t> apie 2000 j</a:t>
                    </a:r>
                    <a:r>
                      <a:rPr lang="lt-LT" sz="1000" dirty="0" smtClean="0"/>
                      <a:t>aunuolių</a:t>
                    </a:r>
                    <a:endParaRPr lang="en-US" sz="1000" dirty="0"/>
                  </a:p>
                </c:rich>
              </c:tx>
              <c:showLegendKey val="0"/>
              <c:showVal val="0"/>
              <c:showCatName val="1"/>
              <c:showSerName val="0"/>
              <c:showPercent val="1"/>
              <c:showBubbleSize val="0"/>
            </c:dLbl>
            <c:dLbl>
              <c:idx val="2"/>
              <c:layout/>
              <c:tx>
                <c:rich>
                  <a:bodyPr/>
                  <a:lstStyle/>
                  <a:p>
                    <a:r>
                      <a:rPr lang="en-US" sz="1200" b="1" dirty="0" smtClean="0"/>
                      <a:t>20</a:t>
                    </a:r>
                    <a:r>
                      <a:rPr lang="lt-LT" sz="1200" b="1" dirty="0" smtClean="0"/>
                      <a:t>22</a:t>
                    </a:r>
                    <a:r>
                      <a:rPr lang="en-US" sz="1200" b="1" dirty="0" smtClean="0"/>
                      <a:t> </a:t>
                    </a:r>
                    <a:r>
                      <a:rPr lang="en-US" sz="1200" b="1" dirty="0" err="1"/>
                      <a:t>metai</a:t>
                    </a:r>
                    <a:r>
                      <a:rPr lang="en-US" sz="1200" dirty="0"/>
                      <a:t>
</a:t>
                    </a:r>
                    <a:r>
                      <a:rPr lang="lt-LT" sz="900" dirty="0" smtClean="0"/>
                      <a:t>Prašoma suma  9144 </a:t>
                    </a:r>
                    <a:r>
                      <a:rPr lang="lt-LT" sz="1200" dirty="0" smtClean="0"/>
                      <a:t>Skirta 8655 eurai</a:t>
                    </a:r>
                  </a:p>
                  <a:p>
                    <a:r>
                      <a:rPr lang="lt-LT" sz="1000" dirty="0" smtClean="0"/>
                      <a:t>Įtraukta į veiklas</a:t>
                    </a:r>
                    <a:r>
                      <a:rPr lang="lt-LT" sz="1000" baseline="0" dirty="0" smtClean="0"/>
                      <a:t> 2500 j</a:t>
                    </a:r>
                    <a:r>
                      <a:rPr lang="lt-LT" sz="1000" dirty="0" smtClean="0"/>
                      <a:t>aunuolių</a:t>
                    </a:r>
                    <a:endParaRPr lang="en-US" sz="1000" dirty="0"/>
                  </a:p>
                </c:rich>
              </c:tx>
              <c:showLegendKey val="0"/>
              <c:showVal val="0"/>
              <c:showCatName val="1"/>
              <c:showSerName val="0"/>
              <c:showPercent val="1"/>
              <c:showBubbleSize val="0"/>
            </c:dLbl>
            <c:showLegendKey val="0"/>
            <c:showVal val="0"/>
            <c:showCatName val="1"/>
            <c:showSerName val="0"/>
            <c:showPercent val="1"/>
            <c:showBubbleSize val="0"/>
            <c:showLeaderLines val="1"/>
          </c:dLbls>
          <c:cat>
            <c:strRef>
              <c:f>Lapas1!$A$2:$A$4</c:f>
              <c:strCache>
                <c:ptCount val="3"/>
                <c:pt idx="0">
                  <c:v>2017 metai</c:v>
                </c:pt>
                <c:pt idx="1">
                  <c:v>2018 metai</c:v>
                </c:pt>
                <c:pt idx="2">
                  <c:v>2019 metai</c:v>
                </c:pt>
              </c:strCache>
            </c:strRef>
          </c:cat>
          <c:val>
            <c:numRef>
              <c:f>Lapas1!$B$2:$B$4</c:f>
              <c:numCache>
                <c:formatCode>General</c:formatCode>
                <c:ptCount val="3"/>
                <c:pt idx="0">
                  <c:v>6444</c:v>
                </c:pt>
                <c:pt idx="1">
                  <c:v>7501</c:v>
                </c:pt>
                <c:pt idx="2">
                  <c:v>5680</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lt-LT"/>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Antraštės vietos rezervavimo ženklas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lt-LT"/>
          </a:p>
        </p:txBody>
      </p:sp>
      <p:sp>
        <p:nvSpPr>
          <p:cNvPr id="3" name="Datos vietos rezervavimo ženklas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5FDD10-2154-49F6-995D-9D2AC23EA71B}" type="datetimeFigureOut">
              <a:rPr lang="lt-LT" smtClean="0"/>
              <a:t>2023-03-15</a:t>
            </a:fld>
            <a:endParaRPr lang="lt-LT"/>
          </a:p>
        </p:txBody>
      </p:sp>
      <p:sp>
        <p:nvSpPr>
          <p:cNvPr id="4" name="Skaidrės vaizdo vietos rezervavimo ženkla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lt-LT"/>
          </a:p>
        </p:txBody>
      </p:sp>
      <p:sp>
        <p:nvSpPr>
          <p:cNvPr id="5" name="Pastabų vietos rezervavimo ženkl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lt-LT"/>
          </a:p>
        </p:txBody>
      </p:sp>
      <p:sp>
        <p:nvSpPr>
          <p:cNvPr id="6" name="Poraštės vietos rezervavimo ženklas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lt-LT"/>
          </a:p>
        </p:txBody>
      </p:sp>
      <p:sp>
        <p:nvSpPr>
          <p:cNvPr id="7" name="Skaidrės numerio vietos rezervavimo ženklas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A99627-17D6-4B5B-9F2D-EE693F24D6C8}" type="slidenum">
              <a:rPr lang="lt-LT" smtClean="0"/>
              <a:t>‹#›</a:t>
            </a:fld>
            <a:endParaRPr lang="lt-LT"/>
          </a:p>
        </p:txBody>
      </p:sp>
    </p:spTree>
    <p:extLst>
      <p:ext uri="{BB962C8B-B14F-4D97-AF65-F5344CB8AC3E}">
        <p14:creationId xmlns:p14="http://schemas.microsoft.com/office/powerpoint/2010/main" val="1755903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10"/>
          </p:nvPr>
        </p:nvSpPr>
        <p:spPr/>
        <p:txBody>
          <a:bodyPr/>
          <a:lstStyle/>
          <a:p>
            <a:fld id="{74A99627-17D6-4B5B-9F2D-EE693F24D6C8}" type="slidenum">
              <a:rPr lang="lt-LT" smtClean="0"/>
              <a:t>8</a:t>
            </a:fld>
            <a:endParaRPr lang="lt-LT"/>
          </a:p>
        </p:txBody>
      </p:sp>
    </p:spTree>
    <p:extLst>
      <p:ext uri="{BB962C8B-B14F-4D97-AF65-F5344CB8AC3E}">
        <p14:creationId xmlns:p14="http://schemas.microsoft.com/office/powerpoint/2010/main" val="25089214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Pavadinimo skaidrė">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lt-LT" smtClean="0"/>
              <a:t>Spustelėję redag. ruoš. pavad. stilių</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lt-LT" smtClean="0"/>
              <a:t>Spustelėję redag. ruoš. paantrš. stilių</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666E598F-09C5-451E-923C-7983E90B5A7F}" type="datetimeFigureOut">
              <a:rPr lang="lt-LT" smtClean="0"/>
              <a:t>2023-03-15</a:t>
            </a:fld>
            <a:endParaRPr lang="lt-LT"/>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lt-LT"/>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8584A970-DF98-4804-99C8-6858F71F2895}" type="slidenum">
              <a:rPr lang="lt-LT" smtClean="0"/>
              <a:t>‹#›</a:t>
            </a:fld>
            <a:endParaRPr lang="lt-LT"/>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Pavadinimas ir vertikalus teksta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smtClean="0"/>
              <a:t>Spustelėję redag. ruoš. pavad. stilių</a:t>
            </a:r>
            <a:endParaRPr lang="en-US"/>
          </a:p>
        </p:txBody>
      </p:sp>
      <p:sp>
        <p:nvSpPr>
          <p:cNvPr id="3" name="Vertical Text Placeholder 2"/>
          <p:cNvSpPr>
            <a:spLocks noGrp="1"/>
          </p:cNvSpPr>
          <p:nvPr>
            <p:ph type="body" orient="vert" idx="1"/>
          </p:nvPr>
        </p:nvSpPr>
        <p:spPr/>
        <p:txBody>
          <a:bodyPr vert="eaVert"/>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en-US"/>
          </a:p>
        </p:txBody>
      </p:sp>
      <p:sp>
        <p:nvSpPr>
          <p:cNvPr id="4" name="Date Placeholder 3"/>
          <p:cNvSpPr>
            <a:spLocks noGrp="1"/>
          </p:cNvSpPr>
          <p:nvPr>
            <p:ph type="dt" sz="half" idx="10"/>
          </p:nvPr>
        </p:nvSpPr>
        <p:spPr/>
        <p:txBody>
          <a:bodyPr/>
          <a:lstStyle/>
          <a:p>
            <a:fld id="{666E598F-09C5-451E-923C-7983E90B5A7F}" type="datetimeFigureOut">
              <a:rPr lang="lt-LT" smtClean="0"/>
              <a:t>2023-03-15</a:t>
            </a:fld>
            <a:endParaRPr lang="lt-LT"/>
          </a:p>
        </p:txBody>
      </p:sp>
      <p:sp>
        <p:nvSpPr>
          <p:cNvPr id="5" name="Footer Placeholder 4"/>
          <p:cNvSpPr>
            <a:spLocks noGrp="1"/>
          </p:cNvSpPr>
          <p:nvPr>
            <p:ph type="ftr" sz="quarter" idx="11"/>
          </p:nvPr>
        </p:nvSpPr>
        <p:spPr/>
        <p:txBody>
          <a:bodyPr/>
          <a:lstStyle/>
          <a:p>
            <a:endParaRPr lang="lt-LT"/>
          </a:p>
        </p:txBody>
      </p:sp>
      <p:sp>
        <p:nvSpPr>
          <p:cNvPr id="6" name="Slide Number Placeholder 5"/>
          <p:cNvSpPr>
            <a:spLocks noGrp="1"/>
          </p:cNvSpPr>
          <p:nvPr>
            <p:ph type="sldNum" sz="quarter" idx="12"/>
          </p:nvPr>
        </p:nvSpPr>
        <p:spPr/>
        <p:txBody>
          <a:bodyPr/>
          <a:lstStyle/>
          <a:p>
            <a:fld id="{8584A970-DF98-4804-99C8-6858F71F2895}" type="slidenum">
              <a:rPr lang="lt-LT" smtClean="0"/>
              <a:t>‹#›</a:t>
            </a:fld>
            <a:endParaRPr lang="lt-L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us pavadinimas ir teksta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lt-LT" smtClean="0"/>
              <a:t>Spustelėję redag. ruoš. pavad. stilių</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en-US"/>
          </a:p>
        </p:txBody>
      </p:sp>
      <p:sp>
        <p:nvSpPr>
          <p:cNvPr id="4" name="Date Placeholder 3"/>
          <p:cNvSpPr>
            <a:spLocks noGrp="1"/>
          </p:cNvSpPr>
          <p:nvPr>
            <p:ph type="dt" sz="half" idx="10"/>
          </p:nvPr>
        </p:nvSpPr>
        <p:spPr/>
        <p:txBody>
          <a:bodyPr/>
          <a:lstStyle/>
          <a:p>
            <a:fld id="{666E598F-09C5-451E-923C-7983E90B5A7F}" type="datetimeFigureOut">
              <a:rPr lang="lt-LT" smtClean="0"/>
              <a:t>2023-03-15</a:t>
            </a:fld>
            <a:endParaRPr lang="lt-LT"/>
          </a:p>
        </p:txBody>
      </p:sp>
      <p:sp>
        <p:nvSpPr>
          <p:cNvPr id="5" name="Footer Placeholder 4"/>
          <p:cNvSpPr>
            <a:spLocks noGrp="1"/>
          </p:cNvSpPr>
          <p:nvPr>
            <p:ph type="ftr" sz="quarter" idx="11"/>
          </p:nvPr>
        </p:nvSpPr>
        <p:spPr/>
        <p:txBody>
          <a:bodyPr/>
          <a:lstStyle/>
          <a:p>
            <a:endParaRPr lang="lt-LT"/>
          </a:p>
        </p:txBody>
      </p:sp>
      <p:sp>
        <p:nvSpPr>
          <p:cNvPr id="6" name="Slide Number Placeholder 5"/>
          <p:cNvSpPr>
            <a:spLocks noGrp="1"/>
          </p:cNvSpPr>
          <p:nvPr>
            <p:ph type="sldNum" sz="quarter" idx="12"/>
          </p:nvPr>
        </p:nvSpPr>
        <p:spPr/>
        <p:txBody>
          <a:bodyPr/>
          <a:lstStyle/>
          <a:p>
            <a:fld id="{8584A970-DF98-4804-99C8-6858F71F2895}" type="slidenum">
              <a:rPr lang="lt-LT" smtClean="0"/>
              <a:t>‹#›</a:t>
            </a:fld>
            <a:endParaRPr lang="lt-L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smtClean="0"/>
              <a:t>Spustelėję redag. ruoš. pavad. stilių</a:t>
            </a:r>
            <a:endParaRPr lang="en-US"/>
          </a:p>
        </p:txBody>
      </p:sp>
      <p:sp>
        <p:nvSpPr>
          <p:cNvPr id="3" name="Content Placeholder 2"/>
          <p:cNvSpPr>
            <a:spLocks noGrp="1"/>
          </p:cNvSpPr>
          <p:nvPr>
            <p:ph idx="1"/>
          </p:nvPr>
        </p:nvSpPr>
        <p:spPr/>
        <p:txBody>
          <a:bodyPr/>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en-US" dirty="0"/>
          </a:p>
        </p:txBody>
      </p:sp>
      <p:sp>
        <p:nvSpPr>
          <p:cNvPr id="4" name="Date Placeholder 3"/>
          <p:cNvSpPr>
            <a:spLocks noGrp="1"/>
          </p:cNvSpPr>
          <p:nvPr>
            <p:ph type="dt" sz="half" idx="10"/>
          </p:nvPr>
        </p:nvSpPr>
        <p:spPr/>
        <p:txBody>
          <a:bodyPr/>
          <a:lstStyle/>
          <a:p>
            <a:fld id="{666E598F-09C5-451E-923C-7983E90B5A7F}" type="datetimeFigureOut">
              <a:rPr lang="lt-LT" smtClean="0"/>
              <a:t>2023-03-15</a:t>
            </a:fld>
            <a:endParaRPr lang="lt-LT"/>
          </a:p>
        </p:txBody>
      </p:sp>
      <p:sp>
        <p:nvSpPr>
          <p:cNvPr id="5" name="Footer Placeholder 4"/>
          <p:cNvSpPr>
            <a:spLocks noGrp="1"/>
          </p:cNvSpPr>
          <p:nvPr>
            <p:ph type="ftr" sz="quarter" idx="11"/>
          </p:nvPr>
        </p:nvSpPr>
        <p:spPr/>
        <p:txBody>
          <a:bodyPr/>
          <a:lstStyle/>
          <a:p>
            <a:endParaRPr lang="lt-LT"/>
          </a:p>
        </p:txBody>
      </p:sp>
      <p:sp>
        <p:nvSpPr>
          <p:cNvPr id="6" name="Slide Number Placeholder 5"/>
          <p:cNvSpPr>
            <a:spLocks noGrp="1"/>
          </p:cNvSpPr>
          <p:nvPr>
            <p:ph type="sldNum" sz="quarter" idx="12"/>
          </p:nvPr>
        </p:nvSpPr>
        <p:spPr/>
        <p:txBody>
          <a:bodyPr/>
          <a:lstStyle/>
          <a:p>
            <a:fld id="{8584A970-DF98-4804-99C8-6858F71F2895}" type="slidenum">
              <a:rPr lang="lt-LT" smtClean="0"/>
              <a:t>‹#›</a:t>
            </a:fld>
            <a:endParaRPr lang="lt-L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kcijos antraštė">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lt-LT" smtClean="0"/>
              <a:t>Spustelėję redag. ruoš. pavad. stilių</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lt-LT" smtClean="0"/>
              <a:t>Spustelėję redag. ruoš. teksto stilių</a:t>
            </a:r>
          </a:p>
        </p:txBody>
      </p:sp>
      <p:sp>
        <p:nvSpPr>
          <p:cNvPr id="4" name="Date Placeholder 3"/>
          <p:cNvSpPr>
            <a:spLocks noGrp="1"/>
          </p:cNvSpPr>
          <p:nvPr>
            <p:ph type="dt" sz="half" idx="10"/>
          </p:nvPr>
        </p:nvSpPr>
        <p:spPr/>
        <p:txBody>
          <a:bodyPr/>
          <a:lstStyle/>
          <a:p>
            <a:fld id="{666E598F-09C5-451E-923C-7983E90B5A7F}" type="datetimeFigureOut">
              <a:rPr lang="lt-LT" smtClean="0"/>
              <a:t>2023-03-15</a:t>
            </a:fld>
            <a:endParaRPr lang="lt-LT"/>
          </a:p>
        </p:txBody>
      </p:sp>
      <p:sp>
        <p:nvSpPr>
          <p:cNvPr id="5" name="Footer Placeholder 4"/>
          <p:cNvSpPr>
            <a:spLocks noGrp="1"/>
          </p:cNvSpPr>
          <p:nvPr>
            <p:ph type="ftr" sz="quarter" idx="11"/>
          </p:nvPr>
        </p:nvSpPr>
        <p:spPr/>
        <p:txBody>
          <a:bodyPr/>
          <a:lstStyle/>
          <a:p>
            <a:endParaRPr lang="lt-LT"/>
          </a:p>
        </p:txBody>
      </p:sp>
      <p:sp>
        <p:nvSpPr>
          <p:cNvPr id="6" name="Slide Number Placeholder 5"/>
          <p:cNvSpPr>
            <a:spLocks noGrp="1"/>
          </p:cNvSpPr>
          <p:nvPr>
            <p:ph type="sldNum" sz="quarter" idx="12"/>
          </p:nvPr>
        </p:nvSpPr>
        <p:spPr/>
        <p:txBody>
          <a:bodyPr/>
          <a:lstStyle/>
          <a:p>
            <a:fld id="{8584A970-DF98-4804-99C8-6858F71F2895}" type="slidenum">
              <a:rPr lang="lt-LT" smtClean="0"/>
              <a:t>‹#›</a:t>
            </a:fld>
            <a:endParaRPr lang="lt-L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smtClean="0"/>
              <a:t>Spustelėję redag. ruoš. pavad. stilių</a:t>
            </a:r>
            <a:endParaRPr lang="en-US"/>
          </a:p>
        </p:txBody>
      </p:sp>
      <p:sp>
        <p:nvSpPr>
          <p:cNvPr id="5" name="Date Placeholder 4"/>
          <p:cNvSpPr>
            <a:spLocks noGrp="1"/>
          </p:cNvSpPr>
          <p:nvPr>
            <p:ph type="dt" sz="half" idx="10"/>
          </p:nvPr>
        </p:nvSpPr>
        <p:spPr/>
        <p:txBody>
          <a:bodyPr/>
          <a:lstStyle/>
          <a:p>
            <a:fld id="{666E598F-09C5-451E-923C-7983E90B5A7F}" type="datetimeFigureOut">
              <a:rPr lang="lt-LT" smtClean="0"/>
              <a:t>2023-03-15</a:t>
            </a:fld>
            <a:endParaRPr lang="lt-LT"/>
          </a:p>
        </p:txBody>
      </p:sp>
      <p:sp>
        <p:nvSpPr>
          <p:cNvPr id="6" name="Footer Placeholder 5"/>
          <p:cNvSpPr>
            <a:spLocks noGrp="1"/>
          </p:cNvSpPr>
          <p:nvPr>
            <p:ph type="ftr" sz="quarter" idx="11"/>
          </p:nvPr>
        </p:nvSpPr>
        <p:spPr/>
        <p:txBody>
          <a:bodyPr/>
          <a:lstStyle/>
          <a:p>
            <a:endParaRPr lang="lt-LT"/>
          </a:p>
        </p:txBody>
      </p:sp>
      <p:sp>
        <p:nvSpPr>
          <p:cNvPr id="7" name="Slide Number Placeholder 6"/>
          <p:cNvSpPr>
            <a:spLocks noGrp="1"/>
          </p:cNvSpPr>
          <p:nvPr>
            <p:ph type="sldNum" sz="quarter" idx="12"/>
          </p:nvPr>
        </p:nvSpPr>
        <p:spPr/>
        <p:txBody>
          <a:bodyPr/>
          <a:lstStyle/>
          <a:p>
            <a:fld id="{8584A970-DF98-4804-99C8-6858F71F2895}" type="slidenum">
              <a:rPr lang="lt-LT" smtClean="0"/>
              <a:t>‹#›</a:t>
            </a:fld>
            <a:endParaRPr lang="lt-LT"/>
          </a:p>
        </p:txBody>
      </p:sp>
      <p:sp>
        <p:nvSpPr>
          <p:cNvPr id="9" name="Content Placeholder 8"/>
          <p:cNvSpPr>
            <a:spLocks noGrp="1"/>
          </p:cNvSpPr>
          <p:nvPr>
            <p:ph sz="quarter" idx="13"/>
          </p:nvPr>
        </p:nvSpPr>
        <p:spPr>
          <a:xfrm>
            <a:off x="1042416" y="2313432"/>
            <a:ext cx="3419856" cy="3493008"/>
          </a:xfrm>
        </p:spPr>
        <p:txBody>
          <a:bodyPr/>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lt-LT" smtClean="0"/>
              <a:t>Spustelėję redag. ruoš. pavad. stilių</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smtClean="0"/>
              <a:t>Spustelėję redag. ruoš. teksto stilių</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smtClean="0"/>
              <a:t>Spustelėję redag. ruoš. teksto stilių</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en-US" dirty="0"/>
          </a:p>
        </p:txBody>
      </p:sp>
      <p:sp>
        <p:nvSpPr>
          <p:cNvPr id="7" name="Date Placeholder 6"/>
          <p:cNvSpPr>
            <a:spLocks noGrp="1"/>
          </p:cNvSpPr>
          <p:nvPr>
            <p:ph type="dt" sz="half" idx="10"/>
          </p:nvPr>
        </p:nvSpPr>
        <p:spPr/>
        <p:txBody>
          <a:bodyPr/>
          <a:lstStyle/>
          <a:p>
            <a:fld id="{666E598F-09C5-451E-923C-7983E90B5A7F}" type="datetimeFigureOut">
              <a:rPr lang="lt-LT" smtClean="0"/>
              <a:t>2023-03-15</a:t>
            </a:fld>
            <a:endParaRPr lang="lt-LT"/>
          </a:p>
        </p:txBody>
      </p:sp>
      <p:sp>
        <p:nvSpPr>
          <p:cNvPr id="8" name="Footer Placeholder 7"/>
          <p:cNvSpPr>
            <a:spLocks noGrp="1"/>
          </p:cNvSpPr>
          <p:nvPr>
            <p:ph type="ftr" sz="quarter" idx="11"/>
          </p:nvPr>
        </p:nvSpPr>
        <p:spPr/>
        <p:txBody>
          <a:bodyPr/>
          <a:lstStyle/>
          <a:p>
            <a:endParaRPr lang="lt-LT"/>
          </a:p>
        </p:txBody>
      </p:sp>
      <p:sp>
        <p:nvSpPr>
          <p:cNvPr id="9" name="Slide Number Placeholder 8"/>
          <p:cNvSpPr>
            <a:spLocks noGrp="1"/>
          </p:cNvSpPr>
          <p:nvPr>
            <p:ph type="sldNum" sz="quarter" idx="12"/>
          </p:nvPr>
        </p:nvSpPr>
        <p:spPr/>
        <p:txBody>
          <a:bodyPr/>
          <a:lstStyle/>
          <a:p>
            <a:fld id="{8584A970-DF98-4804-99C8-6858F71F2895}" type="slidenum">
              <a:rPr lang="lt-LT" smtClean="0"/>
              <a:t>‹#›</a:t>
            </a:fld>
            <a:endParaRPr lang="lt-L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k pavadinima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smtClean="0"/>
              <a:t>Spustelėję redag. ruoš. pavad. stilių</a:t>
            </a:r>
            <a:endParaRPr lang="en-US"/>
          </a:p>
        </p:txBody>
      </p:sp>
      <p:sp>
        <p:nvSpPr>
          <p:cNvPr id="3" name="Date Placeholder 2"/>
          <p:cNvSpPr>
            <a:spLocks noGrp="1"/>
          </p:cNvSpPr>
          <p:nvPr>
            <p:ph type="dt" sz="half" idx="10"/>
          </p:nvPr>
        </p:nvSpPr>
        <p:spPr/>
        <p:txBody>
          <a:bodyPr/>
          <a:lstStyle/>
          <a:p>
            <a:fld id="{666E598F-09C5-451E-923C-7983E90B5A7F}" type="datetimeFigureOut">
              <a:rPr lang="lt-LT" smtClean="0"/>
              <a:t>2023-03-15</a:t>
            </a:fld>
            <a:endParaRPr lang="lt-LT"/>
          </a:p>
        </p:txBody>
      </p:sp>
      <p:sp>
        <p:nvSpPr>
          <p:cNvPr id="4" name="Footer Placeholder 3"/>
          <p:cNvSpPr>
            <a:spLocks noGrp="1"/>
          </p:cNvSpPr>
          <p:nvPr>
            <p:ph type="ftr" sz="quarter" idx="11"/>
          </p:nvPr>
        </p:nvSpPr>
        <p:spPr/>
        <p:txBody>
          <a:bodyPr/>
          <a:lstStyle/>
          <a:p>
            <a:endParaRPr lang="lt-LT"/>
          </a:p>
        </p:txBody>
      </p:sp>
      <p:sp>
        <p:nvSpPr>
          <p:cNvPr id="5" name="Slide Number Placeholder 4"/>
          <p:cNvSpPr>
            <a:spLocks noGrp="1"/>
          </p:cNvSpPr>
          <p:nvPr>
            <p:ph type="sldNum" sz="quarter" idx="12"/>
          </p:nvPr>
        </p:nvSpPr>
        <p:spPr/>
        <p:txBody>
          <a:bodyPr/>
          <a:lstStyle/>
          <a:p>
            <a:fld id="{8584A970-DF98-4804-99C8-6858F71F2895}" type="slidenum">
              <a:rPr lang="lt-LT" smtClean="0"/>
              <a:t>‹#›</a:t>
            </a:fld>
            <a:endParaRPr lang="lt-L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ušči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6E598F-09C5-451E-923C-7983E90B5A7F}" type="datetimeFigureOut">
              <a:rPr lang="lt-LT" smtClean="0"/>
              <a:t>2023-03-15</a:t>
            </a:fld>
            <a:endParaRPr lang="lt-LT"/>
          </a:p>
        </p:txBody>
      </p:sp>
      <p:sp>
        <p:nvSpPr>
          <p:cNvPr id="3" name="Footer Placeholder 2"/>
          <p:cNvSpPr>
            <a:spLocks noGrp="1"/>
          </p:cNvSpPr>
          <p:nvPr>
            <p:ph type="ftr" sz="quarter" idx="11"/>
          </p:nvPr>
        </p:nvSpPr>
        <p:spPr/>
        <p:txBody>
          <a:bodyPr/>
          <a:lstStyle/>
          <a:p>
            <a:endParaRPr lang="lt-LT"/>
          </a:p>
        </p:txBody>
      </p:sp>
      <p:sp>
        <p:nvSpPr>
          <p:cNvPr id="4" name="Slide Number Placeholder 3"/>
          <p:cNvSpPr>
            <a:spLocks noGrp="1"/>
          </p:cNvSpPr>
          <p:nvPr>
            <p:ph type="sldNum" sz="quarter" idx="12"/>
          </p:nvPr>
        </p:nvSpPr>
        <p:spPr/>
        <p:txBody>
          <a:bodyPr/>
          <a:lstStyle/>
          <a:p>
            <a:fld id="{8584A970-DF98-4804-99C8-6858F71F2895}" type="slidenum">
              <a:rPr lang="lt-LT" smtClean="0"/>
              <a:t>‹#›</a:t>
            </a:fld>
            <a:endParaRPr lang="lt-L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Turinys ir antraštė">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666E598F-09C5-451E-923C-7983E90B5A7F}" type="datetimeFigureOut">
              <a:rPr lang="lt-LT" smtClean="0"/>
              <a:t>2023-03-15</a:t>
            </a:fld>
            <a:endParaRPr lang="lt-LT"/>
          </a:p>
        </p:txBody>
      </p:sp>
      <p:sp>
        <p:nvSpPr>
          <p:cNvPr id="7" name="Slide Number Placeholder 6"/>
          <p:cNvSpPr>
            <a:spLocks noGrp="1"/>
          </p:cNvSpPr>
          <p:nvPr>
            <p:ph type="sldNum" sz="quarter" idx="12"/>
          </p:nvPr>
        </p:nvSpPr>
        <p:spPr/>
        <p:txBody>
          <a:bodyPr/>
          <a:lstStyle/>
          <a:p>
            <a:fld id="{8584A970-DF98-4804-99C8-6858F71F2895}" type="slidenum">
              <a:rPr lang="lt-LT" smtClean="0"/>
              <a:t>‹#›</a:t>
            </a:fld>
            <a:endParaRPr lang="lt-LT"/>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lt-LT"/>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lt-LT" smtClean="0"/>
              <a:t>Spustelėję redag. ruoš. pavad. stilių</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t-LT" smtClean="0"/>
              <a:t>Spustelėję redag. ruoš. teksto stilių</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aveikslėlis ir antraštė">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lt-LT" smtClean="0"/>
              <a:t>Spustelėję redag. ruoš. pavad. stilių</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lt-LT" smtClean="0"/>
              <a:t>Spustelėkite piktogr. norėdami įtraukti pav.</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t-LT" smtClean="0"/>
              <a:t>Spustelėję redag. ruoš. teksto stilių</a:t>
            </a:r>
          </a:p>
        </p:txBody>
      </p:sp>
      <p:sp>
        <p:nvSpPr>
          <p:cNvPr id="5" name="Date Placeholder 4"/>
          <p:cNvSpPr>
            <a:spLocks noGrp="1"/>
          </p:cNvSpPr>
          <p:nvPr>
            <p:ph type="dt" sz="half" idx="10"/>
          </p:nvPr>
        </p:nvSpPr>
        <p:spPr/>
        <p:txBody>
          <a:bodyPr/>
          <a:lstStyle/>
          <a:p>
            <a:fld id="{666E598F-09C5-451E-923C-7983E90B5A7F}" type="datetimeFigureOut">
              <a:rPr lang="lt-LT" smtClean="0"/>
              <a:t>2023-03-15</a:t>
            </a:fld>
            <a:endParaRPr lang="lt-LT"/>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lt-LT"/>
          </a:p>
        </p:txBody>
      </p:sp>
      <p:sp>
        <p:nvSpPr>
          <p:cNvPr id="7" name="Slide Number Placeholder 6"/>
          <p:cNvSpPr>
            <a:spLocks noGrp="1"/>
          </p:cNvSpPr>
          <p:nvPr>
            <p:ph type="sldNum" sz="quarter" idx="12"/>
          </p:nvPr>
        </p:nvSpPr>
        <p:spPr/>
        <p:txBody>
          <a:bodyPr/>
          <a:lstStyle/>
          <a:p>
            <a:fld id="{8584A970-DF98-4804-99C8-6858F71F2895}" type="slidenum">
              <a:rPr lang="lt-LT" smtClean="0"/>
              <a:t>‹#›</a:t>
            </a:fld>
            <a:endParaRPr lang="lt-L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lt-LT" smtClean="0"/>
              <a:t>Spustelėję redag. ruoš. pavad. stilių</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666E598F-09C5-451E-923C-7983E90B5A7F}" type="datetimeFigureOut">
              <a:rPr lang="lt-LT" smtClean="0"/>
              <a:t>2023-03-15</a:t>
            </a:fld>
            <a:endParaRPr lang="lt-LT"/>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lt-LT"/>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8584A970-DF98-4804-99C8-6858F71F2895}" type="slidenum">
              <a:rPr lang="lt-LT" smtClean="0"/>
              <a:t>‹#›</a:t>
            </a:fld>
            <a:endParaRPr lang="lt-LT"/>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image" Target="../media/image27.jpeg"/><Relationship Id="rId1" Type="http://schemas.openxmlformats.org/officeDocument/2006/relationships/slideLayout" Target="../slideLayouts/slideLayout6.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1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1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png"/><Relationship Id="rId10" Type="http://schemas.openxmlformats.org/officeDocument/2006/relationships/image" Target="../media/image12.jpeg"/><Relationship Id="rId4" Type="http://schemas.openxmlformats.org/officeDocument/2006/relationships/image" Target="../media/image6.png"/><Relationship Id="rId9" Type="http://schemas.openxmlformats.org/officeDocument/2006/relationships/image" Target="../media/image11.jpeg"/></Relationships>
</file>

<file path=ppt/slides/_rels/slide9.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16.jpg"/><Relationship Id="rId7" Type="http://schemas.openxmlformats.org/officeDocument/2006/relationships/image" Target="../media/image20.jpg"/><Relationship Id="rId2" Type="http://schemas.openxmlformats.org/officeDocument/2006/relationships/image" Target="../media/image15.jpg"/><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png"/><Relationship Id="rId4" Type="http://schemas.openxmlformats.org/officeDocument/2006/relationships/image" Target="../media/image17.jpg"/><Relationship Id="rId9" Type="http://schemas.openxmlformats.org/officeDocument/2006/relationships/image" Target="../media/image2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ctrTitle"/>
          </p:nvPr>
        </p:nvSpPr>
        <p:spPr>
          <a:xfrm>
            <a:off x="4644009" y="1556792"/>
            <a:ext cx="3402712" cy="2853844"/>
          </a:xfrm>
        </p:spPr>
        <p:txBody>
          <a:bodyPr>
            <a:normAutofit/>
          </a:bodyPr>
          <a:lstStyle/>
          <a:p>
            <a:r>
              <a:rPr lang="lt-LT" b="1" dirty="0"/>
              <a:t>Plungės rajono </a:t>
            </a:r>
            <a:r>
              <a:rPr lang="lt-LT" b="1" dirty="0" smtClean="0"/>
              <a:t>jaunimo įsitraukimas į veiklas</a:t>
            </a:r>
            <a:endParaRPr lang="lt-LT" b="1" dirty="0"/>
          </a:p>
        </p:txBody>
      </p:sp>
      <p:sp>
        <p:nvSpPr>
          <p:cNvPr id="3" name="Antrinis pavadinimas 2"/>
          <p:cNvSpPr>
            <a:spLocks noGrp="1"/>
          </p:cNvSpPr>
          <p:nvPr>
            <p:ph type="subTitle" idx="1"/>
          </p:nvPr>
        </p:nvSpPr>
        <p:spPr/>
        <p:txBody>
          <a:bodyPr/>
          <a:lstStyle/>
          <a:p>
            <a:r>
              <a:rPr lang="lt-LT" dirty="0" smtClean="0"/>
              <a:t>                 Plungė</a:t>
            </a:r>
            <a:endParaRPr lang="lt-LT" dirty="0"/>
          </a:p>
          <a:p>
            <a:r>
              <a:rPr lang="lt-LT" dirty="0" smtClean="0"/>
              <a:t>              2023-03-20</a:t>
            </a:r>
            <a:endParaRPr lang="lt-LT" dirty="0"/>
          </a:p>
          <a:p>
            <a:endParaRPr lang="lt-LT" dirty="0"/>
          </a:p>
        </p:txBody>
      </p:sp>
    </p:spTree>
    <p:extLst>
      <p:ext uri="{BB962C8B-B14F-4D97-AF65-F5344CB8AC3E}">
        <p14:creationId xmlns:p14="http://schemas.microsoft.com/office/powerpoint/2010/main" val="116323069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tačiakampis 1"/>
          <p:cNvSpPr/>
          <p:nvPr/>
        </p:nvSpPr>
        <p:spPr>
          <a:xfrm>
            <a:off x="539552" y="476672"/>
            <a:ext cx="5345468" cy="584775"/>
          </a:xfrm>
          <a:prstGeom prst="rect">
            <a:avLst/>
          </a:prstGeom>
        </p:spPr>
        <p:txBody>
          <a:bodyPr wrap="square">
            <a:spAutoFit/>
          </a:bodyPr>
          <a:lstStyle/>
          <a:p>
            <a:r>
              <a:rPr lang="lt-LT" sz="3200" b="1" dirty="0">
                <a:solidFill>
                  <a:schemeClr val="bg2">
                    <a:lumMod val="50000"/>
                  </a:schemeClr>
                </a:solidFill>
              </a:rPr>
              <a:t>LSDJS Plungės </a:t>
            </a:r>
            <a:r>
              <a:rPr lang="lt-LT" sz="3200" b="1" dirty="0" smtClean="0">
                <a:solidFill>
                  <a:schemeClr val="bg2">
                    <a:lumMod val="50000"/>
                  </a:schemeClr>
                </a:solidFill>
              </a:rPr>
              <a:t>skyrius</a:t>
            </a:r>
            <a:endParaRPr lang="lt-LT" sz="3200" b="1" dirty="0">
              <a:solidFill>
                <a:schemeClr val="bg2">
                  <a:lumMod val="50000"/>
                </a:schemeClr>
              </a:solidFill>
            </a:endParaRPr>
          </a:p>
        </p:txBody>
      </p:sp>
      <p:sp>
        <p:nvSpPr>
          <p:cNvPr id="3" name="Stačiakampis 2"/>
          <p:cNvSpPr/>
          <p:nvPr/>
        </p:nvSpPr>
        <p:spPr>
          <a:xfrm>
            <a:off x="539552" y="1061447"/>
            <a:ext cx="5184576" cy="415498"/>
          </a:xfrm>
          <a:prstGeom prst="rect">
            <a:avLst/>
          </a:prstGeom>
        </p:spPr>
        <p:txBody>
          <a:bodyPr wrap="square">
            <a:spAutoFit/>
          </a:bodyPr>
          <a:lstStyle/>
          <a:p>
            <a:r>
              <a:rPr lang="lt-LT" sz="1050" b="1" dirty="0" smtClean="0"/>
              <a:t>LSDJS </a:t>
            </a:r>
            <a:r>
              <a:rPr lang="lt-LT" sz="1050" b="1" dirty="0"/>
              <a:t>yra nevyriausybinė organizacija palaikanti lygias teises ir kiekvieno žmogaus </a:t>
            </a:r>
            <a:r>
              <a:rPr lang="lt-LT" sz="1050" b="1" dirty="0" smtClean="0"/>
              <a:t>pasirinkimus. </a:t>
            </a:r>
            <a:r>
              <a:rPr lang="lt-LT" sz="1050" b="1" dirty="0"/>
              <a:t>LSDJS </a:t>
            </a:r>
            <a:r>
              <a:rPr lang="lt-LT" sz="1050" b="1" dirty="0" smtClean="0"/>
              <a:t>Plungės skyriaus pirmininkė – </a:t>
            </a:r>
            <a:r>
              <a:rPr lang="lt-LT" sz="1050" b="1" dirty="0" err="1" smtClean="0"/>
              <a:t>Samanta</a:t>
            </a:r>
            <a:r>
              <a:rPr lang="lt-LT" sz="1050" b="1" dirty="0" smtClean="0"/>
              <a:t> </a:t>
            </a:r>
            <a:r>
              <a:rPr lang="lt-LT" sz="1050" b="1" dirty="0" err="1" smtClean="0"/>
              <a:t>Bojog</a:t>
            </a:r>
            <a:endParaRPr lang="lt-LT" sz="1050" b="1" dirty="0"/>
          </a:p>
        </p:txBody>
      </p:sp>
      <p:sp>
        <p:nvSpPr>
          <p:cNvPr id="4" name="Stačiakampis 3"/>
          <p:cNvSpPr/>
          <p:nvPr/>
        </p:nvSpPr>
        <p:spPr>
          <a:xfrm flipH="1">
            <a:off x="683567" y="1549852"/>
            <a:ext cx="3240360" cy="461665"/>
          </a:xfrm>
          <a:prstGeom prst="rect">
            <a:avLst/>
          </a:prstGeom>
        </p:spPr>
        <p:txBody>
          <a:bodyPr wrap="square">
            <a:spAutoFit/>
          </a:bodyPr>
          <a:lstStyle/>
          <a:p>
            <a:r>
              <a:rPr lang="lt-LT" sz="2400" b="1" dirty="0" smtClean="0">
                <a:solidFill>
                  <a:schemeClr val="bg2">
                    <a:lumMod val="50000"/>
                  </a:schemeClr>
                </a:solidFill>
              </a:rPr>
              <a:t>Veikla</a:t>
            </a:r>
            <a:r>
              <a:rPr lang="lt-LT" b="1" dirty="0" smtClean="0">
                <a:solidFill>
                  <a:schemeClr val="bg2">
                    <a:lumMod val="50000"/>
                  </a:schemeClr>
                </a:solidFill>
              </a:rPr>
              <a:t> </a:t>
            </a:r>
            <a:endParaRPr lang="lt-LT" b="1" dirty="0">
              <a:solidFill>
                <a:schemeClr val="bg2">
                  <a:lumMod val="50000"/>
                </a:schemeClr>
              </a:solidFill>
            </a:endParaRPr>
          </a:p>
        </p:txBody>
      </p:sp>
      <p:pic>
        <p:nvPicPr>
          <p:cNvPr id="1026" name="Picture 2" descr="Nėra nuotraukos apraš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4" y="1549851"/>
            <a:ext cx="2509200" cy="1310025"/>
          </a:xfrm>
          <a:prstGeom prst="rect">
            <a:avLst/>
          </a:prstGeom>
          <a:noFill/>
          <a:extLst>
            <a:ext uri="{909E8E84-426E-40DD-AFC4-6F175D3DCCD1}">
              <a14:hiddenFill xmlns:a14="http://schemas.microsoft.com/office/drawing/2010/main">
                <a:solidFill>
                  <a:srgbClr val="FFFFFF"/>
                </a:solidFill>
              </a14:hiddenFill>
            </a:ext>
          </a:extLst>
        </p:spPr>
      </p:pic>
      <p:sp>
        <p:nvSpPr>
          <p:cNvPr id="6" name="Stačiakampis 5"/>
          <p:cNvSpPr/>
          <p:nvPr/>
        </p:nvSpPr>
        <p:spPr>
          <a:xfrm>
            <a:off x="683568" y="2011517"/>
            <a:ext cx="3600400" cy="3970318"/>
          </a:xfrm>
          <a:prstGeom prst="rect">
            <a:avLst/>
          </a:prstGeom>
        </p:spPr>
        <p:txBody>
          <a:bodyPr wrap="square">
            <a:spAutoFit/>
          </a:bodyPr>
          <a:lstStyle/>
          <a:p>
            <a:r>
              <a:rPr lang="lt-LT" sz="1200" dirty="0"/>
              <a:t>2021-11-26 vyko LSDJS Plungės skyriaus organizuota paskaita jaunimui </a:t>
            </a:r>
            <a:r>
              <a:rPr lang="lt-LT" sz="1200" dirty="0">
                <a:solidFill>
                  <a:schemeClr val="bg2">
                    <a:lumMod val="50000"/>
                  </a:schemeClr>
                </a:solidFill>
              </a:rPr>
              <a:t>"Kaip tvarkyti savo finansus, kad pinigai nepabėgtų". </a:t>
            </a:r>
          </a:p>
          <a:p>
            <a:r>
              <a:rPr lang="lt-LT" sz="1200" dirty="0" smtClean="0"/>
              <a:t>Jauni ir suaugę žmonės turėjo galimybę sužinoti,  </a:t>
            </a:r>
            <a:r>
              <a:rPr lang="lt-LT" sz="1200" dirty="0"/>
              <a:t>kaip tvarkyti savo finansus. </a:t>
            </a:r>
            <a:endParaRPr lang="lt-LT" sz="1200" dirty="0" smtClean="0"/>
          </a:p>
          <a:p>
            <a:r>
              <a:rPr lang="lt-LT" sz="1200" dirty="0" smtClean="0"/>
              <a:t>2021- </a:t>
            </a:r>
            <a:r>
              <a:rPr lang="lt-LT" sz="1200" dirty="0"/>
              <a:t>12-20 įvyko LSDJS Plungės skyriaus organizuotos </a:t>
            </a:r>
            <a:r>
              <a:rPr lang="lt-LT" sz="1200" dirty="0" smtClean="0">
                <a:solidFill>
                  <a:schemeClr val="bg2">
                    <a:lumMod val="50000"/>
                  </a:schemeClr>
                </a:solidFill>
              </a:rPr>
              <a:t>„Kalėdinių </a:t>
            </a:r>
            <a:r>
              <a:rPr lang="lt-LT" sz="1200" dirty="0">
                <a:solidFill>
                  <a:schemeClr val="bg2">
                    <a:lumMod val="50000"/>
                  </a:schemeClr>
                </a:solidFill>
              </a:rPr>
              <a:t>dekoracijų </a:t>
            </a:r>
            <a:r>
              <a:rPr lang="lt-LT" sz="1200" dirty="0" smtClean="0">
                <a:solidFill>
                  <a:schemeClr val="bg2">
                    <a:lumMod val="50000"/>
                  </a:schemeClr>
                </a:solidFill>
              </a:rPr>
              <a:t>dirbtuvėlės“ </a:t>
            </a:r>
            <a:endParaRPr lang="lt-LT" sz="1200" dirty="0">
              <a:solidFill>
                <a:schemeClr val="bg2">
                  <a:lumMod val="50000"/>
                </a:schemeClr>
              </a:solidFill>
            </a:endParaRPr>
          </a:p>
          <a:p>
            <a:r>
              <a:rPr lang="lt-LT" sz="1200" dirty="0"/>
              <a:t>Dirbtuvėlių metu buvo galima panaudoti savo kūrybiškumą ir pasidaryti kalėdinę kompoziciją savo švenčių stalui/namams. </a:t>
            </a:r>
          </a:p>
          <a:p>
            <a:r>
              <a:rPr lang="lt-LT" sz="1200" dirty="0" smtClean="0"/>
              <a:t>2022-01-05 </a:t>
            </a:r>
            <a:r>
              <a:rPr lang="lt-LT" sz="1200" dirty="0">
                <a:solidFill>
                  <a:schemeClr val="bg2">
                    <a:lumMod val="50000"/>
                  </a:schemeClr>
                </a:solidFill>
              </a:rPr>
              <a:t>„Dovanokim šilumą“, </a:t>
            </a:r>
            <a:endParaRPr lang="lt-LT" sz="1200" dirty="0" smtClean="0">
              <a:solidFill>
                <a:schemeClr val="bg2">
                  <a:lumMod val="50000"/>
                </a:schemeClr>
              </a:solidFill>
            </a:endParaRPr>
          </a:p>
          <a:p>
            <a:r>
              <a:rPr lang="lt-LT" sz="1200" dirty="0" smtClean="0"/>
              <a:t>LSDJS </a:t>
            </a:r>
            <a:r>
              <a:rPr lang="lt-LT" sz="1200" dirty="0"/>
              <a:t>Plungės skyrius irgi prisidėjo prie jau įvykusios akcijos „Dovanokim šilumą“, kurią organizavome kartu su Plungės socialdemokračių moterų klubu. </a:t>
            </a:r>
            <a:endParaRPr lang="lt-LT" sz="1200" dirty="0" smtClean="0"/>
          </a:p>
          <a:p>
            <a:r>
              <a:rPr lang="lt-LT" sz="1200" dirty="0" smtClean="0">
                <a:effectLst/>
              </a:rPr>
              <a:t>2022-08-27 Skatino Plungės gyventojus prisidėti prie akcijos </a:t>
            </a:r>
            <a:r>
              <a:rPr lang="lt-LT" sz="1200" dirty="0" smtClean="0">
                <a:solidFill>
                  <a:schemeClr val="bg2">
                    <a:lumMod val="50000"/>
                  </a:schemeClr>
                </a:solidFill>
                <a:effectLst/>
              </a:rPr>
              <a:t>„Būk pirmūnas“</a:t>
            </a:r>
          </a:p>
          <a:p>
            <a:r>
              <a:rPr lang="lt-LT" sz="1200" dirty="0" smtClean="0"/>
              <a:t>Organizacijos nariai aktyviai prisijungė prie pilietinių akcijų ir kitų jaunimo organizuojamų renginių.</a:t>
            </a:r>
            <a:endParaRPr lang="lt-LT" sz="1200" dirty="0">
              <a:effectLst/>
            </a:endParaRPr>
          </a:p>
        </p:txBody>
      </p:sp>
      <p:pic>
        <p:nvPicPr>
          <p:cNvPr id="1028" name="Picture 4" descr="https://scontent.fvno8-1.fna.fbcdn.net/v/t39.30808-6/261770845_4499804816776279_2155856278113443358_n.jpg?stp=dst-jpg_s600x600&amp;_nc_cat=108&amp;ccb=1-7&amp;_nc_sid=8bfeb9&amp;_nc_ohc=W_rAGDFr3egAX-wSnVY&amp;_nc_ht=scontent.fvno8-1.fna&amp;oh=00_AfDVfdseGcUz9X2TgJi7Zobob37UZGaQ8eCicA9rE71YyA&amp;oe=6413C11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38434" y="2859876"/>
            <a:ext cx="1398951" cy="186526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Gali būti 3 žmonės, žmonės stovi ir veikla viduje vaizda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60014" y="3356992"/>
            <a:ext cx="1824203" cy="136815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Gali būti tekstas vaizda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99816" y="4972286"/>
            <a:ext cx="2557379" cy="1337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96584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a:xfrm>
            <a:off x="1115616" y="1052736"/>
            <a:ext cx="6736594" cy="385112"/>
          </a:xfrm>
        </p:spPr>
        <p:txBody>
          <a:bodyPr>
            <a:normAutofit fontScale="90000"/>
          </a:bodyPr>
          <a:lstStyle/>
          <a:p>
            <a:r>
              <a:rPr lang="lt-LT" b="1" dirty="0" smtClean="0"/>
              <a:t>Plungės iniciatyvinė grupė</a:t>
            </a:r>
            <a:endParaRPr lang="lt-LT" b="1" dirty="0"/>
          </a:p>
        </p:txBody>
      </p:sp>
      <p:sp>
        <p:nvSpPr>
          <p:cNvPr id="3" name="Stačiakampis 2"/>
          <p:cNvSpPr/>
          <p:nvPr/>
        </p:nvSpPr>
        <p:spPr>
          <a:xfrm>
            <a:off x="755576" y="1484784"/>
            <a:ext cx="6102424" cy="923330"/>
          </a:xfrm>
          <a:prstGeom prst="rect">
            <a:avLst/>
          </a:prstGeom>
        </p:spPr>
        <p:txBody>
          <a:bodyPr wrap="square">
            <a:spAutoFit/>
          </a:bodyPr>
          <a:lstStyle/>
          <a:p>
            <a:r>
              <a:rPr lang="lt-LT" b="1" dirty="0"/>
              <a:t>Plungės Iniciatyvinė Grupė - nevyriausybinė, nepolitinė organizacija, veikianti bendrais tikslais - kad būtų įdomiau Plungėje gyventi!</a:t>
            </a:r>
          </a:p>
        </p:txBody>
      </p:sp>
      <p:sp>
        <p:nvSpPr>
          <p:cNvPr id="4" name="Stačiakampis 3"/>
          <p:cNvSpPr/>
          <p:nvPr/>
        </p:nvSpPr>
        <p:spPr>
          <a:xfrm>
            <a:off x="683568" y="2408114"/>
            <a:ext cx="6174432" cy="2123658"/>
          </a:xfrm>
          <a:prstGeom prst="rect">
            <a:avLst/>
          </a:prstGeom>
        </p:spPr>
        <p:txBody>
          <a:bodyPr wrap="square">
            <a:spAutoFit/>
          </a:bodyPr>
          <a:lstStyle/>
          <a:p>
            <a:r>
              <a:rPr lang="lt-LT" sz="2800" b="1" dirty="0" smtClean="0">
                <a:solidFill>
                  <a:schemeClr val="bg2">
                    <a:lumMod val="50000"/>
                  </a:schemeClr>
                </a:solidFill>
              </a:rPr>
              <a:t>Veikla</a:t>
            </a:r>
          </a:p>
          <a:p>
            <a:r>
              <a:rPr lang="lt-LT" sz="1400" b="1" dirty="0" smtClean="0"/>
              <a:t>Festivalis </a:t>
            </a:r>
            <a:r>
              <a:rPr lang="lt-LT" sz="1400" b="1" dirty="0"/>
              <a:t>“</a:t>
            </a:r>
            <a:r>
              <a:rPr lang="lt-LT" sz="1400" b="1" dirty="0" smtClean="0"/>
              <a:t>Mindėėė2022” </a:t>
            </a:r>
          </a:p>
          <a:p>
            <a:r>
              <a:rPr lang="lt-LT" sz="1000" dirty="0" smtClean="0"/>
              <a:t>Plungės iniciatyvinės grupės inicijuojamas, skirtas </a:t>
            </a:r>
            <a:r>
              <a:rPr lang="lt-LT" sz="1000" dirty="0"/>
              <a:t>Mindaugo karūnavimo dienai paminėti</a:t>
            </a:r>
            <a:r>
              <a:rPr lang="lt-LT" sz="1000" dirty="0" smtClean="0"/>
              <a:t>.</a:t>
            </a:r>
          </a:p>
          <a:p>
            <a:r>
              <a:rPr lang="lt-LT" sz="1000" dirty="0" smtClean="0"/>
              <a:t>Tai </a:t>
            </a:r>
            <a:r>
              <a:rPr lang="lt-LT" sz="1000" dirty="0"/>
              <a:t>jau tradicija tapęs festivalis Plungėje. Festivalis buvo skirtas visoms amžiaus grupėms. Platus organizuojamų veiklų pasirinkimas: sporto varžybos, kūrybos kampas, piknikas Plungės parke, </a:t>
            </a:r>
            <a:r>
              <a:rPr lang="lt-LT" sz="1000" dirty="0" smtClean="0"/>
              <a:t>diskusija su politikais ir aptarta </a:t>
            </a:r>
            <a:r>
              <a:rPr lang="lt-LT" sz="1000" dirty="0" err="1" smtClean="0"/>
              <a:t>savanorystės</a:t>
            </a:r>
            <a:r>
              <a:rPr lang="lt-LT" sz="1000" dirty="0" smtClean="0"/>
              <a:t> nauda bei galimybės jaunam žmogui. Buvo galimybė </a:t>
            </a:r>
            <a:r>
              <a:rPr lang="lt-LT" sz="1000" dirty="0"/>
              <a:t>išmėginti virtualią realybę, vaikų zona, skautų, šaulių paruoštos veiklos, kraujo donorystė, pripučiamos pramogos, kitos veiklos, 21 val. iškilmingas himno giedojimas, o vakarą užbaigia koncertas ir </a:t>
            </a:r>
            <a:r>
              <a:rPr lang="lt-LT" sz="1000" dirty="0" smtClean="0"/>
              <a:t>diskoteka su </a:t>
            </a:r>
            <a:r>
              <a:rPr lang="lt-LT" sz="1000" dirty="0" err="1" smtClean="0"/>
              <a:t>didžėjumi</a:t>
            </a:r>
            <a:r>
              <a:rPr lang="lt-LT" sz="1000" dirty="0" smtClean="0"/>
              <a:t>. </a:t>
            </a:r>
            <a:r>
              <a:rPr lang="lt-LT" sz="1000" dirty="0"/>
              <a:t>Valstybės </a:t>
            </a:r>
            <a:r>
              <a:rPr lang="lt-LT" sz="1000" dirty="0" smtClean="0"/>
              <a:t>diena </a:t>
            </a:r>
            <a:r>
              <a:rPr lang="lt-LT" sz="1000" dirty="0"/>
              <a:t>ne tik jaunimui, bet renginys apjungia visą Plungės bendruomenę.</a:t>
            </a:r>
            <a:endParaRPr lang="lt-LT" sz="1000" dirty="0" smtClean="0"/>
          </a:p>
          <a:p>
            <a:endParaRPr lang="lt-LT" sz="1000" dirty="0"/>
          </a:p>
        </p:txBody>
      </p:sp>
      <p:pic>
        <p:nvPicPr>
          <p:cNvPr id="14" name="Paveikslėlis 13"/>
          <p:cNvPicPr/>
          <p:nvPr/>
        </p:nvPicPr>
        <p:blipFill>
          <a:blip r:embed="rId2" cstate="print">
            <a:extLst>
              <a:ext uri="{28A0092B-C50C-407E-A947-70E740481C1C}">
                <a14:useLocalDpi xmlns:a14="http://schemas.microsoft.com/office/drawing/2010/main" val="0"/>
              </a:ext>
            </a:extLst>
          </a:blip>
          <a:stretch>
            <a:fillRect/>
          </a:stretch>
        </p:blipFill>
        <p:spPr>
          <a:xfrm>
            <a:off x="7164288" y="3284984"/>
            <a:ext cx="1065309" cy="1512168"/>
          </a:xfrm>
          <a:prstGeom prst="rect">
            <a:avLst/>
          </a:prstGeom>
        </p:spPr>
      </p:pic>
      <p:pic>
        <p:nvPicPr>
          <p:cNvPr id="10" name="Paveikslėlis 9" descr="C:\Users\jurga.venckuviene\Desktop\Foto ataskaitai\FB_IMG_1674475268124.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88224" y="1844824"/>
            <a:ext cx="1800199" cy="1296144"/>
          </a:xfrm>
          <a:prstGeom prst="rect">
            <a:avLst/>
          </a:prstGeom>
          <a:noFill/>
          <a:ln>
            <a:noFill/>
          </a:ln>
        </p:spPr>
      </p:pic>
      <p:pic>
        <p:nvPicPr>
          <p:cNvPr id="16" name="Paveikslėlis 15" descr="C:\Users\jurga.venckuviene\Desktop\Foto ataskaitai\FB_IMG_1674475144421.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9592" y="4531772"/>
            <a:ext cx="936104" cy="1374090"/>
          </a:xfrm>
          <a:prstGeom prst="rect">
            <a:avLst/>
          </a:prstGeom>
          <a:noFill/>
          <a:ln>
            <a:noFill/>
          </a:ln>
        </p:spPr>
      </p:pic>
      <p:pic>
        <p:nvPicPr>
          <p:cNvPr id="17" name="Paveikslėlis 16" descr="C:\Users\jurga.venckuviene\Desktop\Foto ataskaitai\FB_IMG_1674475133923.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23728" y="4995090"/>
            <a:ext cx="1944216" cy="1224136"/>
          </a:xfrm>
          <a:prstGeom prst="rect">
            <a:avLst/>
          </a:prstGeom>
          <a:noFill/>
          <a:ln>
            <a:noFill/>
          </a:ln>
        </p:spPr>
      </p:pic>
      <p:pic>
        <p:nvPicPr>
          <p:cNvPr id="18" name="Paveikslėlis 17" descr="C:\Users\jurga.venckuviene\Desktop\Foto ataskaitai\FB_IMG_1674475220078.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11960" y="4797153"/>
            <a:ext cx="1367150" cy="983194"/>
          </a:xfrm>
          <a:prstGeom prst="rect">
            <a:avLst/>
          </a:prstGeom>
          <a:noFill/>
          <a:ln>
            <a:noFill/>
          </a:ln>
        </p:spPr>
      </p:pic>
      <p:pic>
        <p:nvPicPr>
          <p:cNvPr id="19" name="Paveikslėlis 18" descr="C:\Users\jurga.venckuviene\Desktop\Foto ataskaitai\FB_IMG_1674475205441.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16676" y="4716297"/>
            <a:ext cx="1047612" cy="1521015"/>
          </a:xfrm>
          <a:prstGeom prst="rect">
            <a:avLst/>
          </a:prstGeom>
          <a:noFill/>
          <a:ln>
            <a:noFill/>
          </a:ln>
        </p:spPr>
      </p:pic>
    </p:spTree>
    <p:extLst>
      <p:ext uri="{BB962C8B-B14F-4D97-AF65-F5344CB8AC3E}">
        <p14:creationId xmlns:p14="http://schemas.microsoft.com/office/powerpoint/2010/main" val="12772372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a:xfrm>
            <a:off x="539552" y="620688"/>
            <a:ext cx="5040560" cy="792088"/>
          </a:xfrm>
        </p:spPr>
        <p:txBody>
          <a:bodyPr/>
          <a:lstStyle/>
          <a:p>
            <a:r>
              <a:rPr lang="lt-LT" b="1" dirty="0" err="1" smtClean="0"/>
              <a:t>Savanorystė</a:t>
            </a:r>
            <a:endParaRPr lang="lt-LT" b="1" dirty="0"/>
          </a:p>
        </p:txBody>
      </p:sp>
      <p:sp>
        <p:nvSpPr>
          <p:cNvPr id="4" name="Stačiakampis 3"/>
          <p:cNvSpPr/>
          <p:nvPr/>
        </p:nvSpPr>
        <p:spPr>
          <a:xfrm>
            <a:off x="539552" y="1556792"/>
            <a:ext cx="7992889" cy="2308324"/>
          </a:xfrm>
          <a:prstGeom prst="rect">
            <a:avLst/>
          </a:prstGeom>
        </p:spPr>
        <p:txBody>
          <a:bodyPr wrap="square">
            <a:spAutoFit/>
          </a:bodyPr>
          <a:lstStyle/>
          <a:p>
            <a:pPr lvl="0"/>
            <a:r>
              <a:rPr lang="lt-LT" sz="1200" dirty="0" smtClean="0">
                <a:solidFill>
                  <a:prstClr val="black"/>
                </a:solidFill>
              </a:rPr>
              <a:t>2022 m. sausio mėn. vyko </a:t>
            </a:r>
            <a:r>
              <a:rPr lang="lt-LT" sz="1200" dirty="0">
                <a:solidFill>
                  <a:prstClr val="black"/>
                </a:solidFill>
              </a:rPr>
              <a:t>regiono informacinis–</a:t>
            </a:r>
            <a:r>
              <a:rPr lang="lt-LT" sz="1200" dirty="0" err="1">
                <a:solidFill>
                  <a:prstClr val="black"/>
                </a:solidFill>
              </a:rPr>
              <a:t>motyvacinis</a:t>
            </a:r>
            <a:r>
              <a:rPr lang="lt-LT" sz="1200" dirty="0">
                <a:solidFill>
                  <a:prstClr val="black"/>
                </a:solidFill>
              </a:rPr>
              <a:t> </a:t>
            </a:r>
            <a:r>
              <a:rPr lang="lt-LT" sz="1200" dirty="0" err="1">
                <a:solidFill>
                  <a:prstClr val="black"/>
                </a:solidFill>
              </a:rPr>
              <a:t>savanorystės</a:t>
            </a:r>
            <a:r>
              <a:rPr lang="lt-LT" sz="1200" dirty="0">
                <a:solidFill>
                  <a:prstClr val="black"/>
                </a:solidFill>
              </a:rPr>
              <a:t> renginys, kuriame dalyvavo viso regiono savanorius </a:t>
            </a:r>
            <a:r>
              <a:rPr lang="lt-LT" sz="1200" dirty="0" smtClean="0">
                <a:solidFill>
                  <a:prstClr val="black"/>
                </a:solidFill>
              </a:rPr>
              <a:t>priimančių organizacijų atstovai ir savanoriai. </a:t>
            </a:r>
            <a:r>
              <a:rPr lang="lt-LT" sz="1200" dirty="0">
                <a:solidFill>
                  <a:prstClr val="black"/>
                </a:solidFill>
              </a:rPr>
              <a:t>Bendras </a:t>
            </a:r>
            <a:r>
              <a:rPr lang="lt-LT" sz="1200" dirty="0" smtClean="0">
                <a:solidFill>
                  <a:prstClr val="black"/>
                </a:solidFill>
              </a:rPr>
              <a:t>Plungės rajone akredituotų </a:t>
            </a:r>
            <a:r>
              <a:rPr lang="lt-LT" sz="1200" dirty="0">
                <a:solidFill>
                  <a:prstClr val="black"/>
                </a:solidFill>
              </a:rPr>
              <a:t>jaunimo savanorius priimančių organizacijų skaičius – </a:t>
            </a:r>
            <a:r>
              <a:rPr lang="lt-LT" sz="1200" b="1" dirty="0">
                <a:solidFill>
                  <a:prstClr val="black"/>
                </a:solidFill>
              </a:rPr>
              <a:t>12</a:t>
            </a:r>
            <a:r>
              <a:rPr lang="lt-LT" sz="1200" dirty="0">
                <a:solidFill>
                  <a:prstClr val="black"/>
                </a:solidFill>
              </a:rPr>
              <a:t> (Plungės atviras jaunimo centras, lopšelis-darželis „Rūtelė“, </a:t>
            </a:r>
            <a:r>
              <a:rPr lang="lt-LT" sz="1200" dirty="0" err="1">
                <a:solidFill>
                  <a:prstClr val="black"/>
                </a:solidFill>
              </a:rPr>
              <a:t>VšĮ</a:t>
            </a:r>
            <a:r>
              <a:rPr lang="lt-LT" sz="1200" dirty="0">
                <a:solidFill>
                  <a:prstClr val="black"/>
                </a:solidFill>
              </a:rPr>
              <a:t> „Edukacija kitaip“, Plungės rajono savivaldybės viešoji biblioteka, Žemaitijos nacionalinis parkas, Plungės vaikų globos agentūra „</a:t>
            </a:r>
            <a:r>
              <a:rPr lang="lt-LT" sz="1200" dirty="0" err="1">
                <a:solidFill>
                  <a:prstClr val="black"/>
                </a:solidFill>
              </a:rPr>
              <a:t>Cyrulis</a:t>
            </a:r>
            <a:r>
              <a:rPr lang="lt-LT" sz="1200" dirty="0">
                <a:solidFill>
                  <a:prstClr val="black"/>
                </a:solidFill>
              </a:rPr>
              <a:t>“, Plungės rajono savivaldybės administracija, Plungės „</a:t>
            </a:r>
            <a:r>
              <a:rPr lang="lt-LT" sz="1200" dirty="0" err="1">
                <a:solidFill>
                  <a:prstClr val="black"/>
                </a:solidFill>
              </a:rPr>
              <a:t>Rotary</a:t>
            </a:r>
            <a:r>
              <a:rPr lang="lt-LT" sz="1200" dirty="0">
                <a:solidFill>
                  <a:prstClr val="black"/>
                </a:solidFill>
              </a:rPr>
              <a:t>“ klubas, Plungės jaunimo darbo centras, Žemaičių dailės muziejus, Plungės socialinių paslaugų centras, Plungės rajono savivaldybės kultūros centras). </a:t>
            </a:r>
            <a:endParaRPr lang="lt-LT" sz="1200" dirty="0" smtClean="0">
              <a:solidFill>
                <a:prstClr val="black"/>
              </a:solidFill>
            </a:endParaRPr>
          </a:p>
          <a:p>
            <a:pPr lvl="0"/>
            <a:r>
              <a:rPr lang="lt-LT" sz="1200" b="1" dirty="0" smtClean="0">
                <a:solidFill>
                  <a:prstClr val="black"/>
                </a:solidFill>
              </a:rPr>
              <a:t>Trumpalaikę</a:t>
            </a:r>
            <a:r>
              <a:rPr lang="lt-LT" sz="1200" dirty="0" smtClean="0">
                <a:solidFill>
                  <a:prstClr val="black"/>
                </a:solidFill>
              </a:rPr>
              <a:t> </a:t>
            </a:r>
            <a:r>
              <a:rPr lang="lt-LT" sz="1200" dirty="0">
                <a:solidFill>
                  <a:prstClr val="black"/>
                </a:solidFill>
              </a:rPr>
              <a:t>savanorišką veiklą per </a:t>
            </a:r>
            <a:r>
              <a:rPr lang="lt-LT" sz="1200" b="1" dirty="0">
                <a:solidFill>
                  <a:prstClr val="black"/>
                </a:solidFill>
              </a:rPr>
              <a:t>2022 m. atlikusių jaunų žmonių skaičius – 56. </a:t>
            </a:r>
          </a:p>
          <a:p>
            <a:pPr lvl="0"/>
            <a:r>
              <a:rPr lang="lt-LT" sz="1200" b="1" dirty="0">
                <a:solidFill>
                  <a:prstClr val="black"/>
                </a:solidFill>
              </a:rPr>
              <a:t>Ilgalaikę</a:t>
            </a:r>
            <a:r>
              <a:rPr lang="lt-LT" sz="1200" dirty="0">
                <a:solidFill>
                  <a:prstClr val="black"/>
                </a:solidFill>
              </a:rPr>
              <a:t> (ne mažiau nei 3 mėnesius) savanorišką veiklą (ne pagal jaunimo savanoriškos tarnybos modelį) atlikusių per </a:t>
            </a:r>
            <a:r>
              <a:rPr lang="lt-LT" sz="1200" b="1" dirty="0" smtClean="0">
                <a:solidFill>
                  <a:prstClr val="black"/>
                </a:solidFill>
              </a:rPr>
              <a:t>2022 </a:t>
            </a:r>
            <a:r>
              <a:rPr lang="lt-LT" sz="1200" b="1" dirty="0">
                <a:solidFill>
                  <a:prstClr val="black"/>
                </a:solidFill>
              </a:rPr>
              <a:t>m. jaunų žmonių skaičius – 18.  </a:t>
            </a:r>
          </a:p>
          <a:p>
            <a:r>
              <a:rPr lang="lt-LT" sz="1200" b="1" dirty="0">
                <a:solidFill>
                  <a:prstClr val="black"/>
                </a:solidFill>
              </a:rPr>
              <a:t>Ilgalaikę (6 mėnesius) savanorišką veiklą pagal jaunimo savanoriškos tarnybos modelį vykdė 4 </a:t>
            </a:r>
            <a:r>
              <a:rPr lang="lt-LT" sz="1200" b="1" dirty="0" smtClean="0">
                <a:solidFill>
                  <a:prstClr val="black"/>
                </a:solidFill>
              </a:rPr>
              <a:t>merginos ir gavo </a:t>
            </a:r>
            <a:r>
              <a:rPr lang="lt-LT" sz="1200" dirty="0" smtClean="0">
                <a:solidFill>
                  <a:prstClr val="black"/>
                </a:solidFill>
              </a:rPr>
              <a:t>Jaunimo </a:t>
            </a:r>
            <a:r>
              <a:rPr lang="lt-LT" sz="1200" dirty="0">
                <a:solidFill>
                  <a:prstClr val="black"/>
                </a:solidFill>
              </a:rPr>
              <a:t>reikalų departamento pažymėjimus</a:t>
            </a:r>
            <a:r>
              <a:rPr lang="lt-LT" sz="1200" dirty="0" smtClean="0">
                <a:solidFill>
                  <a:prstClr val="black"/>
                </a:solidFill>
              </a:rPr>
              <a:t>.</a:t>
            </a:r>
            <a:endParaRPr lang="lt-LT" sz="1200" dirty="0">
              <a:solidFill>
                <a:prstClr val="black"/>
              </a:solidFill>
            </a:endParaRPr>
          </a:p>
        </p:txBody>
      </p:sp>
      <p:pic>
        <p:nvPicPr>
          <p:cNvPr id="5" name="Paveikslėlis 4" descr="C:\Users\jurga.venckuviene\Desktop\Foto ataskaitai\Screenshot_20230123_131611_Messenger.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47664" y="4234185"/>
            <a:ext cx="1940604" cy="1600885"/>
          </a:xfrm>
          <a:prstGeom prst="rect">
            <a:avLst/>
          </a:prstGeom>
          <a:noFill/>
          <a:ln>
            <a:noFill/>
          </a:ln>
        </p:spPr>
      </p:pic>
      <p:pic>
        <p:nvPicPr>
          <p:cNvPr id="6" name="Paveikslėlis 5" descr="C:\Users\jurga.venckuviene\Desktop\Foto ataskaitai\FB_IMG_167447178168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83968" y="4221088"/>
            <a:ext cx="2952328" cy="1627081"/>
          </a:xfrm>
          <a:prstGeom prst="rect">
            <a:avLst/>
          </a:prstGeom>
          <a:noFill/>
          <a:ln>
            <a:noFill/>
          </a:ln>
        </p:spPr>
      </p:pic>
    </p:spTree>
    <p:extLst>
      <p:ext uri="{BB962C8B-B14F-4D97-AF65-F5344CB8AC3E}">
        <p14:creationId xmlns:p14="http://schemas.microsoft.com/office/powerpoint/2010/main" val="17440982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a:xfrm>
            <a:off x="755576" y="548680"/>
            <a:ext cx="5040560" cy="1008112"/>
          </a:xfrm>
        </p:spPr>
        <p:txBody>
          <a:bodyPr>
            <a:normAutofit fontScale="90000"/>
          </a:bodyPr>
          <a:lstStyle/>
          <a:p>
            <a:r>
              <a:rPr lang="lt-LT" b="1" dirty="0" smtClean="0"/>
              <a:t>Atviras jaunimo centras</a:t>
            </a:r>
            <a:endParaRPr lang="lt-LT" b="1" dirty="0"/>
          </a:p>
        </p:txBody>
      </p:sp>
      <p:sp>
        <p:nvSpPr>
          <p:cNvPr id="3" name="Stačiakampis 2"/>
          <p:cNvSpPr/>
          <p:nvPr/>
        </p:nvSpPr>
        <p:spPr>
          <a:xfrm>
            <a:off x="611560" y="1484784"/>
            <a:ext cx="7992888" cy="2862322"/>
          </a:xfrm>
          <a:prstGeom prst="rect">
            <a:avLst/>
          </a:prstGeom>
        </p:spPr>
        <p:txBody>
          <a:bodyPr wrap="square">
            <a:spAutoFit/>
          </a:bodyPr>
          <a:lstStyle/>
          <a:p>
            <a:r>
              <a:rPr lang="lt-LT" dirty="0"/>
              <a:t>Pagrindinė centro misija – įgalinti 14–29 metų jaunimą, suteikiant jam saugią erdvę, draugišką ir palaikančią bendruomenę bei sąlygas save realizuoti per kūrybines veiklas, </a:t>
            </a:r>
            <a:r>
              <a:rPr lang="lt-LT" dirty="0" err="1"/>
              <a:t>savanorystę</a:t>
            </a:r>
            <a:r>
              <a:rPr lang="lt-LT" dirty="0"/>
              <a:t> ir kitokius neformaliojo ugdymo užsiėmimus. Nuolatinis dėmesys skiriamas santykio su jaunu žmogumi kūrimui bei palaikymui; priemonėms, skatinančioms bendravimą: stalo žaidimai, arbatos popietės, kino filmų peržiūros, veiklų planavimas, centro patalpų ir priemonių tvarkymas, jaunimui patrauklios erdvės kūrimas. </a:t>
            </a:r>
          </a:p>
          <a:p>
            <a:r>
              <a:rPr lang="lt-LT" dirty="0" smtClean="0"/>
              <a:t>Jauni </a:t>
            </a:r>
            <a:r>
              <a:rPr lang="lt-LT" dirty="0"/>
              <a:t>žmonės, saugioje Atviro jaunimo centro aplinkoje išmėginę veiklas, išsiugdę įgūdžius, juos pritaiko už centro ribų. </a:t>
            </a:r>
          </a:p>
        </p:txBody>
      </p:sp>
      <p:sp>
        <p:nvSpPr>
          <p:cNvPr id="5" name="Stačiakampis 4"/>
          <p:cNvSpPr/>
          <p:nvPr/>
        </p:nvSpPr>
        <p:spPr>
          <a:xfrm rot="10800000" flipV="1">
            <a:off x="755576" y="4583161"/>
            <a:ext cx="7848872" cy="1477328"/>
          </a:xfrm>
          <a:prstGeom prst="rect">
            <a:avLst/>
          </a:prstGeom>
        </p:spPr>
        <p:txBody>
          <a:bodyPr wrap="square">
            <a:spAutoFit/>
          </a:bodyPr>
          <a:lstStyle/>
          <a:p>
            <a:r>
              <a:rPr lang="lt-LT" dirty="0"/>
              <a:t>Pagal esamą padėtį ir Jaunimo centro lankytojų srautus (per dieną vidutiniškai centre apsilanko nuo </a:t>
            </a:r>
            <a:r>
              <a:rPr lang="lt-LT" b="1" dirty="0"/>
              <a:t>15–26</a:t>
            </a:r>
            <a:r>
              <a:rPr lang="lt-LT" dirty="0"/>
              <a:t> jaunuolių ir iš jų – 10–15 jaunuolių praktiškai lieka visą jaunuoliams </a:t>
            </a:r>
            <a:r>
              <a:rPr lang="lt-LT" dirty="0" smtClean="0"/>
              <a:t>skirto lankymo </a:t>
            </a:r>
            <a:r>
              <a:rPr lang="lt-LT" dirty="0"/>
              <a:t>laiką centre) </a:t>
            </a:r>
            <a:r>
              <a:rPr lang="lt-LT" dirty="0" smtClean="0"/>
              <a:t>Per </a:t>
            </a:r>
            <a:r>
              <a:rPr lang="lt-LT" dirty="0"/>
              <a:t>mėnesi Jaunimo centre vidutiniškai vyksta iki </a:t>
            </a:r>
            <a:r>
              <a:rPr lang="lt-LT" b="1" dirty="0"/>
              <a:t>8</a:t>
            </a:r>
            <a:r>
              <a:rPr lang="lt-LT" dirty="0"/>
              <a:t> planinių veiklų ir </a:t>
            </a:r>
            <a:r>
              <a:rPr lang="lt-LT" b="1" dirty="0"/>
              <a:t>4 </a:t>
            </a:r>
            <a:r>
              <a:rPr lang="lt-LT" dirty="0"/>
              <a:t>neplanuotos veiklos</a:t>
            </a:r>
          </a:p>
        </p:txBody>
      </p:sp>
    </p:spTree>
    <p:extLst>
      <p:ext uri="{BB962C8B-B14F-4D97-AF65-F5344CB8AC3E}">
        <p14:creationId xmlns:p14="http://schemas.microsoft.com/office/powerpoint/2010/main" val="13826945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tačiakampis 2"/>
          <p:cNvSpPr/>
          <p:nvPr/>
        </p:nvSpPr>
        <p:spPr>
          <a:xfrm>
            <a:off x="539552" y="620688"/>
            <a:ext cx="8136904" cy="2862322"/>
          </a:xfrm>
          <a:prstGeom prst="rect">
            <a:avLst/>
          </a:prstGeom>
        </p:spPr>
        <p:txBody>
          <a:bodyPr wrap="square">
            <a:spAutoFit/>
          </a:bodyPr>
          <a:lstStyle/>
          <a:p>
            <a:r>
              <a:rPr lang="lt-LT" dirty="0"/>
              <a:t>2022 metais vis dar buvo iššūkių dėl žmogiškų išteklių trūkumo. Jaunimo centrui teko prisitaikyti prie esamos situacijos, veiklos vyko tiek turimose patalpose, tiek gryname ore.</a:t>
            </a:r>
          </a:p>
          <a:p>
            <a:r>
              <a:rPr lang="lt-LT" dirty="0"/>
              <a:t>Itin sparčiai besikeičiant jauno žmogaus lūkesčiams ir poreikiams, siekta kiek įmanoma individualizuoti paslaugas pagal jaunų žmonių poreikius, centre 2022 m. vyko veiklos ir renginiai, kurie skatino jaunuolius aktyviai dalyvauti.</a:t>
            </a:r>
          </a:p>
          <a:p>
            <a:r>
              <a:rPr lang="lt-LT" dirty="0" smtClean="0"/>
              <a:t>Per </a:t>
            </a:r>
            <a:r>
              <a:rPr lang="lt-LT" dirty="0"/>
              <a:t>metus iš viso veiklose dalyvavo </a:t>
            </a:r>
            <a:r>
              <a:rPr lang="lt-LT" b="1" dirty="0"/>
              <a:t>2 464 </a:t>
            </a:r>
            <a:r>
              <a:rPr lang="lt-LT" dirty="0"/>
              <a:t>jaunuoliai, iš kurių </a:t>
            </a:r>
            <a:r>
              <a:rPr lang="lt-LT" b="1" dirty="0"/>
              <a:t>770</a:t>
            </a:r>
            <a:r>
              <a:rPr lang="lt-LT" dirty="0"/>
              <a:t> merginų ir </a:t>
            </a:r>
            <a:r>
              <a:rPr lang="lt-LT" b="1" dirty="0"/>
              <a:t>1 694 </a:t>
            </a:r>
            <a:r>
              <a:rPr lang="lt-LT" dirty="0"/>
              <a:t>vaikinai. Džiugu, kad padidėjo centre besilankančių merginų skaičius. </a:t>
            </a:r>
          </a:p>
        </p:txBody>
      </p:sp>
      <p:pic>
        <p:nvPicPr>
          <p:cNvPr id="4" name="Paveikslėlis 3" descr="C:\Users\jurga.venckuviene\Desktop\Foto ataskaitai\FB_IMG_1674480208566.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3861048"/>
            <a:ext cx="2088232" cy="2016224"/>
          </a:xfrm>
          <a:prstGeom prst="rect">
            <a:avLst/>
          </a:prstGeom>
          <a:noFill/>
          <a:ln>
            <a:noFill/>
          </a:ln>
        </p:spPr>
      </p:pic>
      <p:pic>
        <p:nvPicPr>
          <p:cNvPr id="5" name="Paveikslėlis 4" descr="C:\Users\jurga.venckuviene\AppData\Local\Microsoft\Windows\INetCache\Content.Outlook\RGLDO7WQ\FB_IMG_1645435920248.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19872" y="4509120"/>
            <a:ext cx="2088232" cy="1152128"/>
          </a:xfrm>
          <a:prstGeom prst="rect">
            <a:avLst/>
          </a:prstGeom>
          <a:noFill/>
          <a:ln>
            <a:noFill/>
          </a:ln>
        </p:spPr>
      </p:pic>
      <p:pic>
        <p:nvPicPr>
          <p:cNvPr id="6" name="Paveikslėlis 5" descr="C:\Users\jurga.venckuviene\Desktop\Foto ataskaitai\FB_IMG_1674480091745.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8184" y="4077072"/>
            <a:ext cx="1757551" cy="1368152"/>
          </a:xfrm>
          <a:prstGeom prst="rect">
            <a:avLst/>
          </a:prstGeom>
          <a:noFill/>
          <a:ln>
            <a:noFill/>
          </a:ln>
        </p:spPr>
      </p:pic>
    </p:spTree>
    <p:extLst>
      <p:ext uri="{BB962C8B-B14F-4D97-AF65-F5344CB8AC3E}">
        <p14:creationId xmlns:p14="http://schemas.microsoft.com/office/powerpoint/2010/main" val="36400271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tačiakampis 1"/>
          <p:cNvSpPr/>
          <p:nvPr/>
        </p:nvSpPr>
        <p:spPr>
          <a:xfrm>
            <a:off x="539552" y="692696"/>
            <a:ext cx="6696744" cy="923330"/>
          </a:xfrm>
          <a:prstGeom prst="rect">
            <a:avLst/>
          </a:prstGeom>
        </p:spPr>
        <p:txBody>
          <a:bodyPr wrap="square">
            <a:spAutoFit/>
          </a:bodyPr>
          <a:lstStyle/>
          <a:p>
            <a:r>
              <a:rPr lang="lt-LT" b="1" dirty="0">
                <a:solidFill>
                  <a:schemeClr val="bg2">
                    <a:lumMod val="50000"/>
                  </a:schemeClr>
                </a:solidFill>
              </a:rPr>
              <a:t>Plungėje trečius metus buvo vykdoma Savivaldybės finansuojama Jaunimo vasaros užimtumo ir integracijos į darbo rinką programa.</a:t>
            </a:r>
          </a:p>
        </p:txBody>
      </p:sp>
      <p:sp>
        <p:nvSpPr>
          <p:cNvPr id="3" name="Stačiakampis 2"/>
          <p:cNvSpPr/>
          <p:nvPr/>
        </p:nvSpPr>
        <p:spPr>
          <a:xfrm>
            <a:off x="755576" y="1616027"/>
            <a:ext cx="5184576" cy="4837310"/>
          </a:xfrm>
          <a:prstGeom prst="rect">
            <a:avLst/>
          </a:prstGeom>
        </p:spPr>
        <p:txBody>
          <a:bodyPr wrap="square">
            <a:spAutoFit/>
          </a:bodyPr>
          <a:lstStyle/>
          <a:p>
            <a:r>
              <a:rPr lang="lt-LT" dirty="0"/>
              <a:t>Pagrindinis Jaunimo vasaros užimtumo ir integracijos į darbo rinką programos tikslas – </a:t>
            </a:r>
            <a:r>
              <a:rPr lang="lt-LT" b="1" dirty="0"/>
              <a:t>ugdyti jaunimo </a:t>
            </a:r>
            <a:r>
              <a:rPr lang="lt-LT" b="1" dirty="0" err="1"/>
              <a:t>verslumą</a:t>
            </a:r>
            <a:r>
              <a:rPr lang="lt-LT" b="1" dirty="0"/>
              <a:t>, padėti jauniems žmonėms įgyti praktinių įgūdžių, kurie padėtų įsitvirtinti darbo rinkoje. </a:t>
            </a:r>
          </a:p>
          <a:p>
            <a:r>
              <a:rPr lang="lt-LT" dirty="0"/>
              <a:t>Programoje dalyvavo </a:t>
            </a:r>
            <a:r>
              <a:rPr lang="lt-LT" b="1" dirty="0"/>
              <a:t>9</a:t>
            </a:r>
            <a:r>
              <a:rPr lang="lt-LT" dirty="0"/>
              <a:t> įmonės, kurios įdarbino </a:t>
            </a:r>
            <a:r>
              <a:rPr lang="lt-LT" b="1" dirty="0"/>
              <a:t>15 </a:t>
            </a:r>
            <a:r>
              <a:rPr lang="lt-LT" dirty="0"/>
              <a:t>jaunuolių (praėjusiais metais buvo įdarbinta 11 jaunuolių). 11 jaunuolių dirbo aptarnavimo srityje (padavėjai, pardavėjai, virtuvės darbuotojai, valytojai, pagalbiniai darbuotojai ir kt.), 1 mergina – gyvūnų prieglaudoje, 1 mergina – šuniukų kirpykloje, 2 merginos dirbo muziejaus ekspozicijų prižiūrėtojomis Žirgyne ir Advokatų namelyje.</a:t>
            </a:r>
          </a:p>
          <a:p>
            <a:r>
              <a:rPr lang="lt-LT" dirty="0"/>
              <a:t>Programos finansavimui iš Savivaldybės biudžeto skirta 8 315,81 eurų.   </a:t>
            </a:r>
          </a:p>
        </p:txBody>
      </p:sp>
      <p:pic>
        <p:nvPicPr>
          <p:cNvPr id="2050" name="Picture 2" descr="Gali būti 9 žmonės ir žmonės stovi vaizda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67746" y="1844824"/>
            <a:ext cx="3337099" cy="3337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67101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8"/>
          <p:cNvSpPr>
            <a:spLocks noChangeArrowheads="1"/>
          </p:cNvSpPr>
          <p:nvPr/>
        </p:nvSpPr>
        <p:spPr bwMode="auto">
          <a:xfrm rot="10800000" flipV="1">
            <a:off x="487120" y="696178"/>
            <a:ext cx="5237008"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lt-LT" altLang="lt-LT" sz="1800" b="0" i="0" u="none" strike="noStrike" cap="none" normalizeH="0" baseline="0" dirty="0" smtClean="0">
                <a:ln>
                  <a:noFill/>
                </a:ln>
                <a:solidFill>
                  <a:schemeClr val="tx1"/>
                </a:solidFill>
                <a:effectLst/>
                <a:latin typeface="Arial" charset="0"/>
                <a:cs typeface="Arial" charset="0"/>
              </a:rPr>
              <a:t>Plungės r. sav. jaunimo komanda keturioliktą kartą dalyvavo tik Žemaitijos regione organizuojamoje Jaunimo vasaros akademijoje "Kartu mes galim daug!". 2022 m. jaunimo akademijos organizatoriai Palangos miesto savivaldybė, tad komandos iš 20 savivaldybių rinkosi </a:t>
            </a:r>
            <a:r>
              <a:rPr kumimoji="0" lang="lt-LT" altLang="lt-LT" sz="1800" b="0" i="0" u="none" strike="noStrike" cap="none" normalizeH="0" baseline="0" dirty="0" err="1" smtClean="0">
                <a:ln>
                  <a:noFill/>
                </a:ln>
                <a:solidFill>
                  <a:schemeClr val="tx1"/>
                </a:solidFill>
                <a:effectLst/>
                <a:latin typeface="Arial" charset="0"/>
                <a:cs typeface="Arial" charset="0"/>
              </a:rPr>
              <a:t>Compensa</a:t>
            </a:r>
            <a:r>
              <a:rPr kumimoji="0" lang="lt-LT" altLang="lt-LT" sz="1800" b="0" i="0" u="none" strike="noStrike" cap="none" normalizeH="0" baseline="0" dirty="0" smtClean="0">
                <a:ln>
                  <a:noFill/>
                </a:ln>
                <a:solidFill>
                  <a:schemeClr val="tx1"/>
                </a:solidFill>
                <a:effectLst/>
                <a:latin typeface="Arial" charset="0"/>
                <a:cs typeface="Arial" charset="0"/>
              </a:rPr>
              <a:t> kempinge  </a:t>
            </a:r>
            <a:r>
              <a:rPr kumimoji="0" lang="lt-LT" altLang="lt-LT" sz="900" b="0" i="0" u="none" strike="noStrike" cap="none" normalizeH="0" baseline="0" dirty="0" smtClean="0">
                <a:ln>
                  <a:noFill/>
                </a:ln>
                <a:solidFill>
                  <a:schemeClr val="tx1"/>
                </a:solidFill>
                <a:effectLst/>
                <a:latin typeface="Arial" charset="0"/>
                <a:cs typeface="Arial" charset="0"/>
              </a:rPr>
              <a:t> </a:t>
            </a:r>
            <a:r>
              <a:rPr kumimoji="0" lang="lt-LT" altLang="lt-LT" sz="1800" b="0" i="0" u="none" strike="noStrike" cap="none" normalizeH="0" baseline="0" dirty="0" smtClean="0">
                <a:ln>
                  <a:noFill/>
                </a:ln>
                <a:solidFill>
                  <a:schemeClr val="tx1"/>
                </a:solidFill>
                <a:effectLst/>
                <a:latin typeface="Arial" charset="0"/>
                <a:cs typeface="Arial" charset="0"/>
              </a:rPr>
              <a:t>vyko pranešimai, prisistatymai, darbas grupėse, edukacijos ir sportinės varžybos......  </a:t>
            </a:r>
            <a:r>
              <a:rPr kumimoji="0" lang="lt-LT" altLang="lt-LT" sz="900" b="0" i="0" u="none" strike="noStrike" cap="none" normalizeH="0" baseline="0" dirty="0" smtClean="0">
                <a:ln>
                  <a:noFill/>
                </a:ln>
                <a:solidFill>
                  <a:schemeClr val="tx1"/>
                </a:solidFill>
                <a:effectLst/>
                <a:latin typeface="Arial" charset="0"/>
                <a:cs typeface="Arial" charset="0"/>
              </a:rPr>
              <a:t> </a:t>
            </a:r>
            <a:r>
              <a:rPr kumimoji="0" lang="lt-LT" altLang="lt-LT" sz="1800" b="0" i="0" u="none" strike="noStrike" cap="none" normalizeH="0" baseline="0" dirty="0" smtClean="0">
                <a:ln>
                  <a:noFill/>
                </a:ln>
                <a:solidFill>
                  <a:schemeClr val="tx1"/>
                </a:solidFill>
                <a:effectLst/>
                <a:latin typeface="Arial" charset="0"/>
                <a:cs typeface="Arial" charset="0"/>
              </a:rPr>
              <a:t> </a:t>
            </a:r>
            <a:r>
              <a:rPr kumimoji="0" lang="lt-LT" altLang="lt-LT" sz="900" b="0" i="0" u="none" strike="noStrike" cap="none" normalizeH="0" baseline="0" dirty="0" smtClean="0">
                <a:ln>
                  <a:noFill/>
                </a:ln>
                <a:solidFill>
                  <a:schemeClr val="tx1"/>
                </a:solidFill>
                <a:effectLst/>
                <a:latin typeface="Arial" charset="0"/>
                <a:cs typeface="Arial" charset="0"/>
              </a:rPr>
              <a:t> </a:t>
            </a:r>
            <a:r>
              <a:rPr kumimoji="0" lang="lt-LT" altLang="lt-LT" sz="1800" b="0" i="0" u="none" strike="noStrike" cap="none" normalizeH="0" baseline="0" dirty="0" smtClean="0">
                <a:ln>
                  <a:noFill/>
                </a:ln>
                <a:solidFill>
                  <a:schemeClr val="tx1"/>
                </a:solidFill>
                <a:effectLst/>
                <a:latin typeface="Arial" charset="0"/>
                <a:cs typeface="Arial" charset="0"/>
              </a:rPr>
              <a:t> </a:t>
            </a:r>
            <a:r>
              <a:rPr kumimoji="0" lang="lt-LT" altLang="lt-LT" sz="900" b="0" i="0" u="none" strike="noStrike" cap="none" normalizeH="0" baseline="0" dirty="0" smtClean="0">
                <a:ln>
                  <a:noFill/>
                </a:ln>
                <a:solidFill>
                  <a:schemeClr val="tx1"/>
                </a:solidFill>
                <a:effectLst/>
                <a:latin typeface="Arial" charset="0"/>
                <a:cs typeface="Arial" charset="0"/>
              </a:rPr>
              <a:t> </a:t>
            </a:r>
            <a:r>
              <a:rPr kumimoji="0" lang="lt-LT" altLang="lt-LT" sz="1800" b="0" i="0" u="none" strike="noStrike" cap="none" normalizeH="0" baseline="0" dirty="0" smtClean="0">
                <a:ln>
                  <a:noFill/>
                </a:ln>
                <a:solidFill>
                  <a:schemeClr val="tx1"/>
                </a:solidFill>
                <a:effectLst/>
                <a:latin typeface="Arial" charset="0"/>
                <a:cs typeface="Arial" charset="0"/>
              </a:rPr>
              <a:t> </a:t>
            </a:r>
            <a:r>
              <a:rPr kumimoji="0" lang="lt-LT" altLang="lt-LT" sz="900" b="0" i="0" u="none" strike="noStrike" cap="none" normalizeH="0" baseline="0" dirty="0" smtClean="0">
                <a:ln>
                  <a:noFill/>
                </a:ln>
                <a:solidFill>
                  <a:schemeClr val="tx1"/>
                </a:solidFill>
                <a:effectLst/>
                <a:latin typeface="Arial" charset="0"/>
                <a:cs typeface="Arial" charset="0"/>
              </a:rPr>
              <a:t> </a:t>
            </a:r>
            <a:r>
              <a:rPr kumimoji="0" lang="lt-LT" altLang="lt-LT" sz="1800" b="0" i="0" u="none" strike="noStrike" cap="none" normalizeH="0" baseline="0" dirty="0" smtClean="0">
                <a:ln>
                  <a:noFill/>
                </a:ln>
                <a:solidFill>
                  <a:schemeClr val="tx1"/>
                </a:solidFill>
                <a:effectLst/>
                <a:latin typeface="Arial" charset="0"/>
                <a:cs typeface="Arial" charset="0"/>
              </a:rPr>
              <a:t> </a:t>
            </a:r>
            <a:r>
              <a:rPr kumimoji="0" lang="lt-LT" altLang="lt-LT" sz="900" b="0" i="0" u="none" strike="noStrike" cap="none" normalizeH="0" baseline="0" dirty="0" smtClean="0">
                <a:ln>
                  <a:noFill/>
                </a:ln>
                <a:solidFill>
                  <a:schemeClr val="tx1"/>
                </a:solidFill>
                <a:effectLst/>
                <a:latin typeface="Arial" charset="0"/>
                <a:cs typeface="Arial" charset="0"/>
              </a:rPr>
              <a:t> </a:t>
            </a:r>
            <a:endParaRPr kumimoji="0" lang="lt-LT" altLang="lt-LT" sz="1800" b="0" i="0" u="none" strike="noStrike" cap="none" normalizeH="0" baseline="0" dirty="0" smtClean="0">
              <a:ln>
                <a:noFill/>
              </a:ln>
              <a:solidFill>
                <a:schemeClr val="tx1"/>
              </a:solidFill>
              <a:effectLst/>
              <a:latin typeface="Arial" charset="0"/>
              <a:cs typeface="Arial" charset="0"/>
            </a:endParaRPr>
          </a:p>
        </p:txBody>
      </p:sp>
      <p:pic>
        <p:nvPicPr>
          <p:cNvPr id="1033" name="Picture 9" desc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8975" y="-136525"/>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Nėra nuotraukos apraš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28184" y="908720"/>
            <a:ext cx="2232248" cy="1674186"/>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Nėra nuotraukos apraš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3584" y="2852936"/>
            <a:ext cx="2516848" cy="1466567"/>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Nėra nuotraukos apraš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5576" y="3447731"/>
            <a:ext cx="3301380" cy="2476035"/>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Nėra nuotraukos apraš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11960" y="3429000"/>
            <a:ext cx="1347478" cy="2918132"/>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Nėra nuotraukos aprašo."/>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93900" y="4663872"/>
            <a:ext cx="2193930" cy="16454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03792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tačiakampis 1"/>
          <p:cNvSpPr/>
          <p:nvPr/>
        </p:nvSpPr>
        <p:spPr>
          <a:xfrm>
            <a:off x="971600" y="692697"/>
            <a:ext cx="7632848" cy="769441"/>
          </a:xfrm>
          <a:prstGeom prst="rect">
            <a:avLst/>
          </a:prstGeom>
        </p:spPr>
        <p:txBody>
          <a:bodyPr wrap="square">
            <a:spAutoFit/>
          </a:bodyPr>
          <a:lstStyle/>
          <a:p>
            <a:r>
              <a:rPr lang="lt-LT" sz="4400" dirty="0" smtClean="0">
                <a:solidFill>
                  <a:schemeClr val="bg2">
                    <a:lumMod val="50000"/>
                  </a:schemeClr>
                </a:solidFill>
              </a:rPr>
              <a:t>         </a:t>
            </a:r>
            <a:r>
              <a:rPr lang="lt-LT" sz="4400" b="1" dirty="0" smtClean="0">
                <a:solidFill>
                  <a:schemeClr val="bg2">
                    <a:lumMod val="50000"/>
                  </a:schemeClr>
                </a:solidFill>
              </a:rPr>
              <a:t>Geros </a:t>
            </a:r>
            <a:r>
              <a:rPr lang="lt-LT" sz="4400" b="1" dirty="0">
                <a:solidFill>
                  <a:schemeClr val="bg2">
                    <a:lumMod val="50000"/>
                  </a:schemeClr>
                </a:solidFill>
              </a:rPr>
              <a:t>dienos</a:t>
            </a:r>
          </a:p>
        </p:txBody>
      </p:sp>
      <p:pic>
        <p:nvPicPr>
          <p:cNvPr id="1026" name="Picture 2" descr="Nemokamas susiraukęs veidukas, Parsisiųsti nemokamą iliustraciją, nemokamą  iliustraciją - Kit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1988840"/>
            <a:ext cx="3360738" cy="33607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36847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p:txBody>
          <a:bodyPr>
            <a:normAutofit fontScale="90000"/>
          </a:bodyPr>
          <a:lstStyle/>
          <a:p>
            <a:r>
              <a:rPr lang="lt-LT" b="1" dirty="0"/>
              <a:t>Jaunimo organizacijų funkcijos</a:t>
            </a:r>
          </a:p>
        </p:txBody>
      </p:sp>
      <p:sp>
        <p:nvSpPr>
          <p:cNvPr id="3" name="Turinio vietos rezervavimo ženklas 2"/>
          <p:cNvSpPr>
            <a:spLocks noGrp="1"/>
          </p:cNvSpPr>
          <p:nvPr>
            <p:ph idx="1"/>
          </p:nvPr>
        </p:nvSpPr>
        <p:spPr/>
        <p:txBody>
          <a:bodyPr>
            <a:normAutofit fontScale="77500" lnSpcReduction="20000"/>
          </a:bodyPr>
          <a:lstStyle/>
          <a:p>
            <a:pPr lvl="0"/>
            <a:r>
              <a:rPr lang="lt-LT" dirty="0" smtClean="0"/>
              <a:t>tenkina ir įgyvendina bendrus jaunimo ar atskirų jaunimo grupių poreikius bei interesus;</a:t>
            </a:r>
          </a:p>
          <a:p>
            <a:pPr lvl="0"/>
            <a:r>
              <a:rPr lang="lt-LT" dirty="0" smtClean="0"/>
              <a:t>ugdo </a:t>
            </a:r>
            <a:r>
              <a:rPr lang="lt-LT" dirty="0"/>
              <a:t>jaunų žmonių pilietiškumą ir pagarbą šeimai;</a:t>
            </a:r>
          </a:p>
          <a:p>
            <a:pPr lvl="0"/>
            <a:r>
              <a:rPr lang="lt-LT" dirty="0"/>
              <a:t>vykdo jaunų žmonių neformalųjį ugdymą;</a:t>
            </a:r>
          </a:p>
          <a:p>
            <a:pPr lvl="0"/>
            <a:r>
              <a:rPr lang="lt-LT" dirty="0"/>
              <a:t>organizuoja jaunų žmonių užimtumą, sportą, turizmą, kultūrinę bei profesinę veiklą;</a:t>
            </a:r>
          </a:p>
          <a:p>
            <a:pPr lvl="0"/>
            <a:r>
              <a:rPr lang="lt-LT" dirty="0"/>
              <a:t>skatina jaunų žmonių tarptautinį bendradarbiavimą;</a:t>
            </a:r>
          </a:p>
          <a:p>
            <a:pPr lvl="0"/>
            <a:r>
              <a:rPr lang="lt-LT" dirty="0"/>
              <a:t>propaguoja savanorišką jaunimo darbą;</a:t>
            </a:r>
          </a:p>
          <a:p>
            <a:pPr lvl="0"/>
            <a:r>
              <a:rPr lang="lt-LT" dirty="0"/>
              <a:t>užsiima kita veikla, kuri neprieštarauja Lietuvos Respublikos Konstitucijai, Lietuvos Respublikos tarptautinėms sutartims, įstatymams ir kitiems teisės aktams. </a:t>
            </a:r>
          </a:p>
          <a:p>
            <a:pPr marL="68580" indent="0">
              <a:buNone/>
            </a:pPr>
            <a:endParaRPr lang="lt-LT" dirty="0"/>
          </a:p>
        </p:txBody>
      </p:sp>
    </p:spTree>
    <p:extLst>
      <p:ext uri="{BB962C8B-B14F-4D97-AF65-F5344CB8AC3E}">
        <p14:creationId xmlns:p14="http://schemas.microsoft.com/office/powerpoint/2010/main" val="20107210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p:txBody>
          <a:bodyPr>
            <a:normAutofit fontScale="90000"/>
          </a:bodyPr>
          <a:lstStyle/>
          <a:p>
            <a:r>
              <a:rPr lang="lt-LT" b="1" dirty="0" smtClean="0"/>
              <a:t>Plungės rajone veikiančios    jaunimo organizacijos ir joms priklausančių narių skaičius</a:t>
            </a:r>
            <a:endParaRPr lang="lt-LT" b="1" dirty="0"/>
          </a:p>
        </p:txBody>
      </p:sp>
      <p:sp>
        <p:nvSpPr>
          <p:cNvPr id="3" name="Turinio vietos rezervavimo ženklas 2"/>
          <p:cNvSpPr>
            <a:spLocks noGrp="1"/>
          </p:cNvSpPr>
          <p:nvPr>
            <p:ph idx="1"/>
          </p:nvPr>
        </p:nvSpPr>
        <p:spPr/>
        <p:txBody>
          <a:bodyPr>
            <a:normAutofit fontScale="70000" lnSpcReduction="20000"/>
          </a:bodyPr>
          <a:lstStyle/>
          <a:p>
            <a:pPr lvl="1"/>
            <a:r>
              <a:rPr lang="lt-LT" sz="3600" b="1" dirty="0" smtClean="0"/>
              <a:t>SKAUTAI - </a:t>
            </a:r>
            <a:r>
              <a:rPr lang="lt-LT" sz="3600" b="1" dirty="0" smtClean="0">
                <a:solidFill>
                  <a:schemeClr val="bg2">
                    <a:lumMod val="50000"/>
                  </a:schemeClr>
                </a:solidFill>
              </a:rPr>
              <a:t>76</a:t>
            </a:r>
          </a:p>
          <a:p>
            <a:pPr lvl="1"/>
            <a:r>
              <a:rPr lang="lt-LT" sz="3600" b="1" dirty="0" smtClean="0"/>
              <a:t>LMS PLUNGĖS MSIC - </a:t>
            </a:r>
            <a:r>
              <a:rPr lang="lt-LT" sz="3600" b="1" dirty="0" smtClean="0">
                <a:solidFill>
                  <a:schemeClr val="bg2">
                    <a:lumMod val="50000"/>
                  </a:schemeClr>
                </a:solidFill>
              </a:rPr>
              <a:t>25</a:t>
            </a:r>
          </a:p>
          <a:p>
            <a:pPr lvl="1"/>
            <a:r>
              <a:rPr lang="lt-LT" sz="3600" b="1" dirty="0" smtClean="0"/>
              <a:t>KRANTAS - </a:t>
            </a:r>
            <a:r>
              <a:rPr lang="lt-LT" sz="3600" b="1" dirty="0" smtClean="0">
                <a:solidFill>
                  <a:schemeClr val="bg2">
                    <a:lumMod val="50000"/>
                  </a:schemeClr>
                </a:solidFill>
              </a:rPr>
              <a:t>30</a:t>
            </a:r>
          </a:p>
          <a:p>
            <a:pPr lvl="1"/>
            <a:r>
              <a:rPr lang="lt-LT" sz="3600" b="1" dirty="0" smtClean="0"/>
              <a:t>INTERACT – </a:t>
            </a:r>
            <a:r>
              <a:rPr lang="lt-LT" sz="3600" b="1" dirty="0" smtClean="0">
                <a:solidFill>
                  <a:schemeClr val="bg2">
                    <a:lumMod val="50000"/>
                  </a:schemeClr>
                </a:solidFill>
              </a:rPr>
              <a:t>10</a:t>
            </a:r>
          </a:p>
          <a:p>
            <a:pPr lvl="1"/>
            <a:r>
              <a:rPr lang="lt-LT" sz="3600" b="1" dirty="0" smtClean="0"/>
              <a:t>KARTU KVADRATU </a:t>
            </a:r>
            <a:r>
              <a:rPr lang="lt-LT" sz="2300" dirty="0" smtClean="0"/>
              <a:t>(šiuo metu organizacijos veikla sustabdyta) </a:t>
            </a:r>
          </a:p>
          <a:p>
            <a:pPr lvl="1"/>
            <a:r>
              <a:rPr lang="lt-LT" sz="3600" b="1" dirty="0" smtClean="0"/>
              <a:t>LSDJS Plungės skyrius - </a:t>
            </a:r>
            <a:r>
              <a:rPr lang="lt-LT" sz="3600" b="1" dirty="0" smtClean="0">
                <a:solidFill>
                  <a:schemeClr val="bg2">
                    <a:lumMod val="50000"/>
                  </a:schemeClr>
                </a:solidFill>
              </a:rPr>
              <a:t>14</a:t>
            </a:r>
          </a:p>
          <a:p>
            <a:pPr lvl="1"/>
            <a:r>
              <a:rPr lang="lt-LT" sz="3600" b="1" dirty="0" smtClean="0"/>
              <a:t>PLUNGĖS INICIATYVINĖ GRUPĖ</a:t>
            </a:r>
          </a:p>
          <a:p>
            <a:pPr lvl="1"/>
            <a:r>
              <a:rPr lang="lt-LT" sz="3600" b="1" dirty="0" smtClean="0"/>
              <a:t>JDS PLUNGĖS SKYRIUS - </a:t>
            </a:r>
            <a:r>
              <a:rPr lang="lt-LT" sz="3600" b="1" dirty="0" smtClean="0">
                <a:solidFill>
                  <a:schemeClr val="accent1">
                    <a:lumMod val="75000"/>
                  </a:schemeClr>
                </a:solidFill>
              </a:rPr>
              <a:t>18</a:t>
            </a:r>
          </a:p>
          <a:p>
            <a:pPr lvl="1"/>
            <a:endParaRPr lang="lt-LT" sz="3600" b="1" dirty="0"/>
          </a:p>
        </p:txBody>
      </p:sp>
    </p:spTree>
    <p:extLst>
      <p:ext uri="{BB962C8B-B14F-4D97-AF65-F5344CB8AC3E}">
        <p14:creationId xmlns:p14="http://schemas.microsoft.com/office/powerpoint/2010/main" val="32433252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a:xfrm>
            <a:off x="1248315" y="1239805"/>
            <a:ext cx="7024744" cy="1143000"/>
          </a:xfrm>
        </p:spPr>
        <p:txBody>
          <a:bodyPr/>
          <a:lstStyle/>
          <a:p>
            <a:endParaRPr lang="lt-LT" dirty="0"/>
          </a:p>
        </p:txBody>
      </p:sp>
      <p:pic>
        <p:nvPicPr>
          <p:cNvPr id="4" name="Paveikslėlis 3"/>
          <p:cNvPicPr/>
          <p:nvPr/>
        </p:nvPicPr>
        <p:blipFill>
          <a:blip r:embed="rId2">
            <a:extLst>
              <a:ext uri="{28A0092B-C50C-407E-A947-70E740481C1C}">
                <a14:useLocalDpi xmlns:a14="http://schemas.microsoft.com/office/drawing/2010/main" val="0"/>
              </a:ext>
            </a:extLst>
          </a:blip>
          <a:srcRect/>
          <a:stretch>
            <a:fillRect/>
          </a:stretch>
        </p:blipFill>
        <p:spPr bwMode="auto">
          <a:xfrm>
            <a:off x="899592" y="836712"/>
            <a:ext cx="7344816" cy="5184576"/>
          </a:xfrm>
          <a:prstGeom prst="rect">
            <a:avLst/>
          </a:prstGeom>
          <a:noFill/>
        </p:spPr>
      </p:pic>
      <p:sp>
        <p:nvSpPr>
          <p:cNvPr id="3" name="Turinio vietos rezervavimo ženklas 2"/>
          <p:cNvSpPr>
            <a:spLocks noGrp="1"/>
          </p:cNvSpPr>
          <p:nvPr>
            <p:ph idx="1"/>
          </p:nvPr>
        </p:nvSpPr>
        <p:spPr>
          <a:xfrm>
            <a:off x="1043492" y="5589240"/>
            <a:ext cx="6912884" cy="243389"/>
          </a:xfrm>
        </p:spPr>
        <p:txBody>
          <a:bodyPr>
            <a:normAutofit fontScale="47500" lnSpcReduction="20000"/>
          </a:bodyPr>
          <a:lstStyle/>
          <a:p>
            <a:endParaRPr lang="lt-LT" dirty="0"/>
          </a:p>
        </p:txBody>
      </p:sp>
    </p:spTree>
    <p:extLst>
      <p:ext uri="{BB962C8B-B14F-4D97-AF65-F5344CB8AC3E}">
        <p14:creationId xmlns:p14="http://schemas.microsoft.com/office/powerpoint/2010/main" val="10248006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p:txBody>
          <a:bodyPr>
            <a:noAutofit/>
          </a:bodyPr>
          <a:lstStyle/>
          <a:p>
            <a:r>
              <a:rPr lang="lt-LT" sz="3200" b="1" dirty="0" smtClean="0"/>
              <a:t>Skirtas finansavimas jaunimo ir su jaunimu dirbančių organizacijų jaunimo iniciatyvoms įgyvendinti</a:t>
            </a:r>
            <a:endParaRPr lang="lt-LT" sz="3200" b="1" dirty="0"/>
          </a:p>
        </p:txBody>
      </p:sp>
      <p:graphicFrame>
        <p:nvGraphicFramePr>
          <p:cNvPr id="7" name="Turinio vietos rezervavimo ženklas 6"/>
          <p:cNvGraphicFramePr>
            <a:graphicFrameLocks noGrp="1"/>
          </p:cNvGraphicFramePr>
          <p:nvPr>
            <p:ph idx="1"/>
            <p:extLst>
              <p:ext uri="{D42A27DB-BD31-4B8C-83A1-F6EECF244321}">
                <p14:modId xmlns:p14="http://schemas.microsoft.com/office/powerpoint/2010/main" val="2719883681"/>
              </p:ext>
            </p:extLst>
          </p:nvPr>
        </p:nvGraphicFramePr>
        <p:xfrm>
          <a:off x="971600" y="2204864"/>
          <a:ext cx="6777037" cy="417646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453429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ntraštė 10"/>
          <p:cNvSpPr>
            <a:spLocks noGrp="1"/>
          </p:cNvSpPr>
          <p:nvPr>
            <p:ph type="title"/>
          </p:nvPr>
        </p:nvSpPr>
        <p:spPr>
          <a:xfrm>
            <a:off x="1043608" y="764704"/>
            <a:ext cx="7024744" cy="648072"/>
          </a:xfrm>
        </p:spPr>
        <p:txBody>
          <a:bodyPr>
            <a:noAutofit/>
          </a:bodyPr>
          <a:lstStyle/>
          <a:p>
            <a:r>
              <a:rPr lang="lt-LT" sz="2400" b="1" dirty="0" smtClean="0"/>
              <a:t/>
            </a:r>
            <a:br>
              <a:rPr lang="lt-LT" sz="2400" b="1" dirty="0" smtClean="0"/>
            </a:br>
            <a:r>
              <a:rPr lang="lt-LT" sz="2400" b="1" dirty="0"/>
              <a:t/>
            </a:r>
            <a:br>
              <a:rPr lang="lt-LT" sz="2400" b="1" dirty="0"/>
            </a:br>
            <a:r>
              <a:rPr lang="lt-LT" sz="2400" b="1" dirty="0" smtClean="0"/>
              <a:t/>
            </a:r>
            <a:br>
              <a:rPr lang="lt-LT" sz="2400" b="1" dirty="0" smtClean="0"/>
            </a:br>
            <a:r>
              <a:rPr lang="lt-LT" sz="2400" b="1" dirty="0"/>
              <a:t/>
            </a:r>
            <a:br>
              <a:rPr lang="lt-LT" sz="2400" b="1" dirty="0"/>
            </a:br>
            <a:r>
              <a:rPr lang="lt-LT" sz="2400" b="1" dirty="0" smtClean="0"/>
              <a:t/>
            </a:r>
            <a:br>
              <a:rPr lang="lt-LT" sz="2400" b="1" dirty="0" smtClean="0"/>
            </a:br>
            <a:endParaRPr lang="lt-LT" sz="2400" b="1" dirty="0"/>
          </a:p>
        </p:txBody>
      </p:sp>
      <p:sp>
        <p:nvSpPr>
          <p:cNvPr id="14" name="Teksto vietos rezervavimo ženklas 13"/>
          <p:cNvSpPr>
            <a:spLocks noGrp="1"/>
          </p:cNvSpPr>
          <p:nvPr>
            <p:ph type="body" sz="quarter" idx="3"/>
          </p:nvPr>
        </p:nvSpPr>
        <p:spPr>
          <a:xfrm>
            <a:off x="5011837" y="2316011"/>
            <a:ext cx="2656507" cy="392909"/>
          </a:xfrm>
        </p:spPr>
        <p:txBody>
          <a:bodyPr>
            <a:normAutofit fontScale="92500" lnSpcReduction="20000"/>
          </a:bodyPr>
          <a:lstStyle/>
          <a:p>
            <a:endParaRPr lang="lt-LT" dirty="0"/>
          </a:p>
        </p:txBody>
      </p:sp>
      <p:graphicFrame>
        <p:nvGraphicFramePr>
          <p:cNvPr id="8" name="Turinio vietos rezervavimo ženklas 7"/>
          <p:cNvGraphicFramePr>
            <a:graphicFrameLocks noGrp="1"/>
          </p:cNvGraphicFramePr>
          <p:nvPr>
            <p:ph sz="quarter" idx="4"/>
            <p:extLst>
              <p:ext uri="{D42A27DB-BD31-4B8C-83A1-F6EECF244321}">
                <p14:modId xmlns:p14="http://schemas.microsoft.com/office/powerpoint/2010/main" val="3670571931"/>
              </p:ext>
            </p:extLst>
          </p:nvPr>
        </p:nvGraphicFramePr>
        <p:xfrm>
          <a:off x="4525786" y="1988840"/>
          <a:ext cx="3574606" cy="720080"/>
        </p:xfrm>
        <a:graphic>
          <a:graphicData uri="http://schemas.openxmlformats.org/drawingml/2006/table">
            <a:tbl>
              <a:tblPr firstRow="1" firstCol="1" bandRow="1">
                <a:tableStyleId>{5C22544A-7EE6-4342-B048-85BDC9FD1C3A}</a:tableStyleId>
              </a:tblPr>
              <a:tblGrid>
                <a:gridCol w="1787303"/>
                <a:gridCol w="1787303"/>
              </a:tblGrid>
              <a:tr h="360040">
                <a:tc>
                  <a:txBody>
                    <a:bodyPr/>
                    <a:lstStyle/>
                    <a:p>
                      <a:pPr algn="ctr">
                        <a:lnSpc>
                          <a:spcPct val="115000"/>
                        </a:lnSpc>
                        <a:spcAft>
                          <a:spcPts val="0"/>
                        </a:spcAft>
                      </a:pPr>
                      <a:r>
                        <a:rPr lang="lt-LT" sz="1200" dirty="0">
                          <a:effectLst/>
                        </a:rPr>
                        <a:t>2022 m.</a:t>
                      </a:r>
                      <a:endParaRPr lang="lt-LT" sz="1200" dirty="0">
                        <a:effectLst/>
                        <a:latin typeface="Calibri"/>
                        <a:ea typeface="Calibri"/>
                        <a:cs typeface="Times New Roman"/>
                      </a:endParaRPr>
                    </a:p>
                  </a:txBody>
                  <a:tcPr marL="37478" marR="37478" marT="0" marB="0"/>
                </a:tc>
                <a:tc>
                  <a:txBody>
                    <a:bodyPr/>
                    <a:lstStyle/>
                    <a:p>
                      <a:pPr algn="ctr">
                        <a:lnSpc>
                          <a:spcPct val="115000"/>
                        </a:lnSpc>
                        <a:spcAft>
                          <a:spcPts val="0"/>
                        </a:spcAft>
                      </a:pPr>
                      <a:r>
                        <a:rPr lang="lt-LT" sz="1200" dirty="0">
                          <a:effectLst/>
                        </a:rPr>
                        <a:t>2021 m.</a:t>
                      </a:r>
                      <a:endParaRPr lang="lt-LT" sz="1200" dirty="0">
                        <a:effectLst/>
                        <a:latin typeface="Calibri"/>
                        <a:ea typeface="Calibri"/>
                        <a:cs typeface="Times New Roman"/>
                      </a:endParaRPr>
                    </a:p>
                  </a:txBody>
                  <a:tcPr marL="37478" marR="37478" marT="0" marB="0"/>
                </a:tc>
              </a:tr>
              <a:tr h="360040">
                <a:tc>
                  <a:txBody>
                    <a:bodyPr/>
                    <a:lstStyle/>
                    <a:p>
                      <a:pPr algn="ctr">
                        <a:lnSpc>
                          <a:spcPct val="115000"/>
                        </a:lnSpc>
                        <a:spcAft>
                          <a:spcPts val="0"/>
                        </a:spcAft>
                      </a:pPr>
                      <a:r>
                        <a:rPr lang="lt-LT" sz="1400" b="1" dirty="0">
                          <a:solidFill>
                            <a:schemeClr val="tx1"/>
                          </a:solidFill>
                          <a:effectLst/>
                        </a:rPr>
                        <a:t>5</a:t>
                      </a:r>
                      <a:endParaRPr lang="lt-LT" sz="1400" b="1" dirty="0">
                        <a:solidFill>
                          <a:schemeClr val="tx1"/>
                        </a:solidFill>
                        <a:effectLst/>
                        <a:latin typeface="Calibri"/>
                        <a:ea typeface="Calibri"/>
                        <a:cs typeface="Times New Roman"/>
                      </a:endParaRPr>
                    </a:p>
                  </a:txBody>
                  <a:tcPr marL="37478" marR="37478" marT="0" marB="0">
                    <a:solidFill>
                      <a:schemeClr val="accent4">
                        <a:lumMod val="60000"/>
                        <a:lumOff val="40000"/>
                      </a:schemeClr>
                    </a:solidFill>
                  </a:tcPr>
                </a:tc>
                <a:tc>
                  <a:txBody>
                    <a:bodyPr/>
                    <a:lstStyle/>
                    <a:p>
                      <a:pPr algn="ctr">
                        <a:lnSpc>
                          <a:spcPct val="115000"/>
                        </a:lnSpc>
                        <a:spcAft>
                          <a:spcPts val="0"/>
                        </a:spcAft>
                      </a:pPr>
                      <a:r>
                        <a:rPr lang="lt-LT" sz="1400" b="1" dirty="0" smtClean="0">
                          <a:solidFill>
                            <a:schemeClr val="tx1"/>
                          </a:solidFill>
                          <a:effectLst/>
                        </a:rPr>
                        <a:t>6</a:t>
                      </a:r>
                      <a:endParaRPr lang="lt-LT" sz="1400" b="1" dirty="0">
                        <a:solidFill>
                          <a:schemeClr val="tx1"/>
                        </a:solidFill>
                        <a:effectLst/>
                        <a:latin typeface="Calibri"/>
                        <a:ea typeface="Calibri"/>
                        <a:cs typeface="Times New Roman"/>
                      </a:endParaRPr>
                    </a:p>
                  </a:txBody>
                  <a:tcPr marL="37478" marR="37478" marT="0" marB="0">
                    <a:solidFill>
                      <a:schemeClr val="accent4">
                        <a:lumMod val="60000"/>
                        <a:lumOff val="40000"/>
                      </a:schemeClr>
                    </a:solidFill>
                  </a:tcPr>
                </a:tc>
              </a:tr>
            </a:tbl>
          </a:graphicData>
        </a:graphic>
      </p:graphicFrame>
      <p:sp>
        <p:nvSpPr>
          <p:cNvPr id="5" name="Rectangle 1"/>
          <p:cNvSpPr>
            <a:spLocks noGrp="1" noChangeArrowheads="1"/>
          </p:cNvSpPr>
          <p:nvPr>
            <p:ph type="body" idx="1"/>
          </p:nvPr>
        </p:nvSpPr>
        <p:spPr bwMode="auto">
          <a:xfrm>
            <a:off x="467544" y="1345633"/>
            <a:ext cx="4032448" cy="256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lt-LT" altLang="lt-LT" sz="1100" b="1" i="0" u="none" strike="noStrike" cap="none" normalizeH="0" baseline="0" dirty="0" smtClean="0">
              <a:ln>
                <a:noFill/>
              </a:ln>
              <a:solidFill>
                <a:srgbClr val="0070C0"/>
              </a:solidFill>
              <a:effectLst/>
              <a:latin typeface="Arial"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lt-LT" altLang="lt-LT" sz="1100" b="1" i="0" u="none" strike="noStrike" cap="none" normalizeH="0" baseline="0" dirty="0" smtClean="0">
              <a:ln>
                <a:noFill/>
              </a:ln>
              <a:solidFill>
                <a:schemeClr val="bg2">
                  <a:lumMod val="50000"/>
                </a:schemeClr>
              </a:solidFill>
              <a:effectLst/>
              <a:latin typeface="Arial"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lt-LT" altLang="lt-LT" sz="1100" b="1" i="0" u="none" strike="noStrike" cap="none" normalizeH="0" baseline="0" dirty="0" smtClean="0">
                <a:ln>
                  <a:noFill/>
                </a:ln>
                <a:solidFill>
                  <a:schemeClr val="bg2">
                    <a:lumMod val="50000"/>
                  </a:schemeClr>
                </a:solidFill>
                <a:effectLst/>
                <a:latin typeface="Arial" pitchFamily="34" charset="0"/>
                <a:ea typeface="Calibri" pitchFamily="34" charset="0"/>
                <a:cs typeface="Times New Roman" pitchFamily="18" charset="0"/>
              </a:rPr>
              <a:t>Plungės </a:t>
            </a:r>
            <a:r>
              <a:rPr kumimoji="0" lang="lt-LT" altLang="lt-LT" sz="1100" b="1" i="0" u="none" strike="noStrike" cap="none" normalizeH="0" baseline="0" dirty="0" err="1" smtClean="0">
                <a:ln>
                  <a:noFill/>
                </a:ln>
                <a:solidFill>
                  <a:schemeClr val="bg2">
                    <a:lumMod val="50000"/>
                  </a:schemeClr>
                </a:solidFill>
                <a:effectLst/>
                <a:latin typeface="Arial" pitchFamily="34" charset="0"/>
                <a:ea typeface="Calibri" pitchFamily="34" charset="0"/>
                <a:cs typeface="Times New Roman" pitchFamily="18" charset="0"/>
              </a:rPr>
              <a:t>Gondingos</a:t>
            </a:r>
            <a:r>
              <a:rPr kumimoji="0" lang="lt-LT" altLang="lt-LT" sz="1100" b="1" i="0" u="none" strike="noStrike" cap="none" normalizeH="0" baseline="0" dirty="0" smtClean="0">
                <a:ln>
                  <a:noFill/>
                </a:ln>
                <a:solidFill>
                  <a:schemeClr val="bg2">
                    <a:lumMod val="50000"/>
                  </a:schemeClr>
                </a:solidFill>
                <a:effectLst/>
                <a:latin typeface="Arial" pitchFamily="34" charset="0"/>
                <a:ea typeface="Calibri" pitchFamily="34" charset="0"/>
                <a:cs typeface="Times New Roman" pitchFamily="18" charset="0"/>
              </a:rPr>
              <a:t> tuntą sudaro 3 draugovės:</a:t>
            </a:r>
            <a:endParaRPr kumimoji="0" lang="lt-LT" altLang="lt-LT" sz="600" b="0" i="0" u="none" strike="noStrike" cap="none" normalizeH="0" baseline="0" dirty="0" smtClean="0">
              <a:ln>
                <a:noFill/>
              </a:ln>
              <a:solidFill>
                <a:schemeClr val="bg2">
                  <a:lumMod val="50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lt-LT" altLang="lt-LT"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Mergaičių (sesių) „</a:t>
            </a:r>
            <a:r>
              <a:rPr kumimoji="0" lang="lt-LT" altLang="lt-LT" sz="1100"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Kregždyno</a:t>
            </a:r>
            <a:r>
              <a:rPr kumimoji="0" lang="lt-LT" altLang="lt-LT"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a:t>
            </a:r>
            <a:endParaRPr kumimoji="0" lang="lt-LT" altLang="lt-LT"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lt-LT" altLang="lt-LT"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Berniukų (brolių) „Perkūno ąžuolo“</a:t>
            </a:r>
            <a:endParaRPr kumimoji="0" lang="lt-LT" altLang="lt-LT"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lt-LT" altLang="lt-LT"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Mišri vaikų (vilkų) „Igno Končiaus)</a:t>
            </a:r>
          </a:p>
          <a:p>
            <a:pPr marL="0" marR="0" lvl="0" indent="0" algn="l" defTabSz="914400" rtl="0" eaLnBrk="0" fontAlgn="base" latinLnBrk="0" hangingPunct="0">
              <a:lnSpc>
                <a:spcPct val="100000"/>
              </a:lnSpc>
              <a:spcBef>
                <a:spcPct val="0"/>
              </a:spcBef>
              <a:spcAft>
                <a:spcPct val="0"/>
              </a:spcAft>
              <a:buClrTx/>
              <a:buSzTx/>
              <a:buFontTx/>
              <a:buNone/>
              <a:tabLst/>
            </a:pPr>
            <a:endParaRPr lang="lt-LT" altLang="lt-LT" sz="1100" b="0" dirty="0">
              <a:solidFill>
                <a:schemeClr val="tx1"/>
              </a:solidFill>
              <a:latin typeface="Arial"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lt-LT" altLang="lt-LT"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lt-LT" altLang="lt-LT" sz="800" b="1" i="0" u="none" strike="noStrike" cap="none" normalizeH="0" baseline="0" dirty="0" smtClean="0">
                <a:ln>
                  <a:noFill/>
                </a:ln>
                <a:solidFill>
                  <a:schemeClr val="bg2">
                    <a:lumMod val="50000"/>
                  </a:schemeClr>
                </a:solidFill>
                <a:effectLst/>
                <a:latin typeface="Arial" pitchFamily="34" charset="0"/>
                <a:ea typeface="Calibri" pitchFamily="34" charset="0"/>
                <a:cs typeface="Times New Roman" pitchFamily="18" charset="0"/>
              </a:rPr>
              <a:t>Narių skaičius*</a:t>
            </a:r>
            <a:endParaRPr kumimoji="0" lang="lt-LT" altLang="lt-LT" sz="800" b="0" i="0" u="none" strike="noStrike" cap="none" normalizeH="0" baseline="0" dirty="0" smtClean="0">
              <a:ln>
                <a:noFill/>
              </a:ln>
              <a:solidFill>
                <a:schemeClr val="bg2">
                  <a:lumMod val="50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lt-LT" altLang="lt-LT" sz="1000" b="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(nariu laikomas tas vaikas, jaunuolis ar suaugęs, </a:t>
            </a:r>
          </a:p>
          <a:p>
            <a:pPr marL="0" marR="0" lvl="0" indent="0" algn="l" defTabSz="914400" rtl="0" eaLnBrk="0" fontAlgn="base" latinLnBrk="0" hangingPunct="0">
              <a:lnSpc>
                <a:spcPct val="100000"/>
              </a:lnSpc>
              <a:spcBef>
                <a:spcPct val="0"/>
              </a:spcBef>
              <a:spcAft>
                <a:spcPct val="0"/>
              </a:spcAft>
              <a:buClrTx/>
              <a:buSzTx/>
              <a:buFontTx/>
              <a:buNone/>
              <a:tabLst/>
            </a:pPr>
            <a:r>
              <a:rPr kumimoji="0" lang="lt-LT" altLang="lt-LT" sz="1000" b="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kuris yra susimokėjęs Lietuvos skautijos ir Plungės </a:t>
            </a:r>
          </a:p>
          <a:p>
            <a:pPr marL="0" marR="0" lvl="0" indent="0" algn="l" defTabSz="914400" rtl="0" eaLnBrk="0" fontAlgn="base" latinLnBrk="0" hangingPunct="0">
              <a:lnSpc>
                <a:spcPct val="100000"/>
              </a:lnSpc>
              <a:spcBef>
                <a:spcPct val="0"/>
              </a:spcBef>
              <a:spcAft>
                <a:spcPct val="0"/>
              </a:spcAft>
              <a:buClrTx/>
              <a:buSzTx/>
              <a:buFontTx/>
              <a:buNone/>
              <a:tabLst/>
            </a:pPr>
            <a:r>
              <a:rPr kumimoji="0" lang="lt-LT" altLang="lt-LT" sz="1000" b="0" i="1"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Gondingos</a:t>
            </a:r>
            <a:r>
              <a:rPr kumimoji="0" lang="lt-LT" altLang="lt-LT" sz="1000" b="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tunto nario mokestį bei bent pusę metų </a:t>
            </a:r>
          </a:p>
          <a:p>
            <a:pPr marL="0" marR="0" lvl="0" indent="0" algn="l" defTabSz="914400" rtl="0" eaLnBrk="0" fontAlgn="base" latinLnBrk="0" hangingPunct="0">
              <a:lnSpc>
                <a:spcPct val="100000"/>
              </a:lnSpc>
              <a:spcBef>
                <a:spcPct val="0"/>
              </a:spcBef>
              <a:spcAft>
                <a:spcPct val="0"/>
              </a:spcAft>
              <a:buClrTx/>
              <a:buSzTx/>
              <a:buFontTx/>
              <a:buNone/>
              <a:tabLst/>
            </a:pPr>
            <a:r>
              <a:rPr kumimoji="0" lang="lt-LT" altLang="lt-LT" sz="1000" b="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aktyviai dalyvauja organizuojamose sueigose, </a:t>
            </a:r>
          </a:p>
          <a:p>
            <a:pPr marL="0" marR="0" lvl="0" indent="0" algn="l" defTabSz="914400" rtl="0" eaLnBrk="0" fontAlgn="base" latinLnBrk="0" hangingPunct="0">
              <a:lnSpc>
                <a:spcPct val="100000"/>
              </a:lnSpc>
              <a:spcBef>
                <a:spcPct val="0"/>
              </a:spcBef>
              <a:spcAft>
                <a:spcPct val="0"/>
              </a:spcAft>
              <a:buClrTx/>
              <a:buSzTx/>
              <a:buFontTx/>
              <a:buNone/>
              <a:tabLst/>
            </a:pPr>
            <a:r>
              <a:rPr kumimoji="0" lang="lt-LT" altLang="lt-LT" sz="1000" b="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renginiuose, žygiuose, stovyklose, gerųjų darbelių </a:t>
            </a:r>
          </a:p>
          <a:p>
            <a:pPr marL="0" marR="0" lvl="0" indent="0" algn="l" defTabSz="914400" rtl="0" eaLnBrk="0" fontAlgn="base" latinLnBrk="0" hangingPunct="0">
              <a:lnSpc>
                <a:spcPct val="100000"/>
              </a:lnSpc>
              <a:spcBef>
                <a:spcPct val="0"/>
              </a:spcBef>
              <a:spcAft>
                <a:spcPct val="0"/>
              </a:spcAft>
              <a:buClrTx/>
              <a:buSzTx/>
              <a:buFontTx/>
              <a:buNone/>
              <a:tabLst/>
            </a:pPr>
            <a:r>
              <a:rPr kumimoji="0" lang="lt-LT" altLang="lt-LT" sz="1000" b="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darymo iniciatyvose, LS jaunimo programoje ir kt. veiklose).</a:t>
            </a:r>
            <a:endParaRPr kumimoji="0" lang="lt-LT" altLang="lt-LT"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lt-LT" altLang="lt-LT" sz="10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Stačiakampis 5"/>
          <p:cNvSpPr/>
          <p:nvPr/>
        </p:nvSpPr>
        <p:spPr>
          <a:xfrm>
            <a:off x="867471" y="799837"/>
            <a:ext cx="7704856" cy="646331"/>
          </a:xfrm>
          <a:prstGeom prst="rect">
            <a:avLst/>
          </a:prstGeom>
        </p:spPr>
        <p:txBody>
          <a:bodyPr wrap="square">
            <a:spAutoFit/>
          </a:bodyPr>
          <a:lstStyle/>
          <a:p>
            <a:r>
              <a:rPr lang="lt-LT" b="1" dirty="0">
                <a:solidFill>
                  <a:srgbClr val="92D050"/>
                </a:solidFill>
                <a:latin typeface="Arial" panose="020B0604020202020204" pitchFamily="34" charset="0"/>
                <a:ea typeface="Calibri"/>
                <a:cs typeface="Arial" panose="020B0604020202020204" pitchFamily="34" charset="0"/>
              </a:rPr>
              <a:t>LIETUVOS SKAUTIJOS (LS) TELŠIŲ KRAŠTO PLUNGĖS GONDINGOS TUNTO (asociacija „Plungės skautai</a:t>
            </a:r>
            <a:r>
              <a:rPr lang="lt-LT" b="1" dirty="0" smtClean="0">
                <a:solidFill>
                  <a:srgbClr val="92D050"/>
                </a:solidFill>
                <a:latin typeface="Arial" panose="020B0604020202020204" pitchFamily="34" charset="0"/>
                <a:ea typeface="Calibri"/>
                <a:cs typeface="Arial" panose="020B0604020202020204" pitchFamily="34" charset="0"/>
              </a:rPr>
              <a:t>“)</a:t>
            </a:r>
            <a:endParaRPr lang="lt-LT" dirty="0">
              <a:solidFill>
                <a:srgbClr val="92D050"/>
              </a:solidFill>
              <a:latin typeface="Arial" panose="020B0604020202020204" pitchFamily="34" charset="0"/>
              <a:cs typeface="Arial" panose="020B0604020202020204" pitchFamily="34" charset="0"/>
            </a:endParaRPr>
          </a:p>
        </p:txBody>
      </p:sp>
      <p:graphicFrame>
        <p:nvGraphicFramePr>
          <p:cNvPr id="2" name="Turinio vietos rezervavimo ženklas 1"/>
          <p:cNvGraphicFramePr>
            <a:graphicFrameLocks noGrp="1"/>
          </p:cNvGraphicFramePr>
          <p:nvPr>
            <p:ph sz="half" idx="2"/>
            <p:extLst>
              <p:ext uri="{D42A27DB-BD31-4B8C-83A1-F6EECF244321}">
                <p14:modId xmlns:p14="http://schemas.microsoft.com/office/powerpoint/2010/main" val="1229886621"/>
              </p:ext>
            </p:extLst>
          </p:nvPr>
        </p:nvGraphicFramePr>
        <p:xfrm>
          <a:off x="684213" y="4077071"/>
          <a:ext cx="3383732" cy="1019382"/>
        </p:xfrm>
        <a:graphic>
          <a:graphicData uri="http://schemas.openxmlformats.org/drawingml/2006/table">
            <a:tbl>
              <a:tblPr firstRow="1" firstCol="1" bandRow="1">
                <a:tableStyleId>{5C22544A-7EE6-4342-B048-85BDC9FD1C3A}</a:tableStyleId>
              </a:tblPr>
              <a:tblGrid>
                <a:gridCol w="1691866"/>
                <a:gridCol w="1691866"/>
              </a:tblGrid>
              <a:tr h="509691">
                <a:tc>
                  <a:txBody>
                    <a:bodyPr/>
                    <a:lstStyle/>
                    <a:p>
                      <a:pPr algn="ctr">
                        <a:lnSpc>
                          <a:spcPct val="115000"/>
                        </a:lnSpc>
                        <a:spcAft>
                          <a:spcPts val="0"/>
                        </a:spcAft>
                      </a:pPr>
                      <a:r>
                        <a:rPr lang="lt-LT" sz="1200" dirty="0">
                          <a:effectLst/>
                        </a:rPr>
                        <a:t>2022 m.</a:t>
                      </a:r>
                      <a:endParaRPr lang="lt-LT" sz="1200" dirty="0">
                        <a:effectLst/>
                        <a:latin typeface="Calibri"/>
                        <a:ea typeface="Calibri"/>
                        <a:cs typeface="Times New Roman"/>
                      </a:endParaRPr>
                    </a:p>
                  </a:txBody>
                  <a:tcPr marL="37478" marR="37478" marT="0" marB="0"/>
                </a:tc>
                <a:tc>
                  <a:txBody>
                    <a:bodyPr/>
                    <a:lstStyle/>
                    <a:p>
                      <a:pPr algn="ctr">
                        <a:lnSpc>
                          <a:spcPct val="115000"/>
                        </a:lnSpc>
                        <a:spcAft>
                          <a:spcPts val="0"/>
                        </a:spcAft>
                      </a:pPr>
                      <a:r>
                        <a:rPr lang="lt-LT" sz="1200" dirty="0">
                          <a:effectLst/>
                        </a:rPr>
                        <a:t>2021 m.</a:t>
                      </a:r>
                      <a:endParaRPr lang="lt-LT" sz="1200" dirty="0">
                        <a:effectLst/>
                        <a:latin typeface="Calibri"/>
                        <a:ea typeface="Calibri"/>
                        <a:cs typeface="Times New Roman"/>
                      </a:endParaRPr>
                    </a:p>
                  </a:txBody>
                  <a:tcPr marL="37478" marR="37478" marT="0" marB="0"/>
                </a:tc>
              </a:tr>
              <a:tr h="509691">
                <a:tc>
                  <a:txBody>
                    <a:bodyPr/>
                    <a:lstStyle/>
                    <a:p>
                      <a:pPr algn="ctr">
                        <a:lnSpc>
                          <a:spcPct val="115000"/>
                        </a:lnSpc>
                        <a:spcAft>
                          <a:spcPts val="0"/>
                        </a:spcAft>
                      </a:pPr>
                      <a:r>
                        <a:rPr lang="lt-LT" sz="1800" b="1" dirty="0">
                          <a:solidFill>
                            <a:schemeClr val="tx1"/>
                          </a:solidFill>
                          <a:effectLst/>
                        </a:rPr>
                        <a:t>64</a:t>
                      </a:r>
                      <a:endParaRPr lang="lt-LT" sz="1800" b="1" dirty="0">
                        <a:solidFill>
                          <a:schemeClr val="tx1"/>
                        </a:solidFill>
                        <a:effectLst/>
                        <a:latin typeface="Calibri"/>
                        <a:ea typeface="Calibri"/>
                        <a:cs typeface="Times New Roman"/>
                      </a:endParaRPr>
                    </a:p>
                  </a:txBody>
                  <a:tcPr marL="37478" marR="37478" marT="0" marB="0">
                    <a:solidFill>
                      <a:schemeClr val="accent4">
                        <a:lumMod val="60000"/>
                        <a:lumOff val="40000"/>
                      </a:schemeClr>
                    </a:solidFill>
                  </a:tcPr>
                </a:tc>
                <a:tc>
                  <a:txBody>
                    <a:bodyPr/>
                    <a:lstStyle/>
                    <a:p>
                      <a:pPr algn="ctr">
                        <a:lnSpc>
                          <a:spcPct val="115000"/>
                        </a:lnSpc>
                        <a:spcAft>
                          <a:spcPts val="0"/>
                        </a:spcAft>
                      </a:pPr>
                      <a:r>
                        <a:rPr lang="lt-LT" sz="1600" b="1" dirty="0" smtClean="0">
                          <a:effectLst/>
                        </a:rPr>
                        <a:t>69</a:t>
                      </a:r>
                      <a:endParaRPr lang="lt-LT" sz="1600" b="1" dirty="0">
                        <a:effectLst/>
                        <a:latin typeface="Calibri"/>
                        <a:ea typeface="Calibri"/>
                        <a:cs typeface="Times New Roman"/>
                      </a:endParaRPr>
                    </a:p>
                  </a:txBody>
                  <a:tcPr marL="37478" marR="37478" marT="0" marB="0">
                    <a:solidFill>
                      <a:schemeClr val="accent4">
                        <a:lumMod val="60000"/>
                        <a:lumOff val="40000"/>
                      </a:schemeClr>
                    </a:solidFill>
                  </a:tcPr>
                </a:tc>
              </a:tr>
            </a:tbl>
          </a:graphicData>
        </a:graphic>
      </p:graphicFrame>
      <p:sp>
        <p:nvSpPr>
          <p:cNvPr id="4" name="Stačiakampis 3"/>
          <p:cNvSpPr/>
          <p:nvPr/>
        </p:nvSpPr>
        <p:spPr>
          <a:xfrm rot="10800000" flipV="1">
            <a:off x="539552" y="5714240"/>
            <a:ext cx="3384376" cy="415498"/>
          </a:xfrm>
          <a:prstGeom prst="rect">
            <a:avLst/>
          </a:prstGeom>
        </p:spPr>
        <p:txBody>
          <a:bodyPr wrap="square">
            <a:spAutoFit/>
          </a:bodyPr>
          <a:lstStyle/>
          <a:p>
            <a:r>
              <a:rPr lang="lt-LT" sz="1050" dirty="0" smtClean="0">
                <a:latin typeface="Arial" panose="020B0604020202020204" pitchFamily="34" charset="0"/>
                <a:cs typeface="Arial" panose="020B0604020202020204" pitchFamily="34" charset="0"/>
              </a:rPr>
              <a:t>Veiklose </a:t>
            </a:r>
            <a:r>
              <a:rPr lang="lt-LT" sz="1050" dirty="0">
                <a:latin typeface="Arial" panose="020B0604020202020204" pitchFamily="34" charset="0"/>
                <a:cs typeface="Arial" panose="020B0604020202020204" pitchFamily="34" charset="0"/>
              </a:rPr>
              <a:t>dalyvauja daugiau vaikų, tačiau kol jie neatitinka keliamų reikalavimų, nariais nelaikomi.</a:t>
            </a:r>
          </a:p>
        </p:txBody>
      </p:sp>
      <p:sp>
        <p:nvSpPr>
          <p:cNvPr id="7" name="Stačiakampis 6"/>
          <p:cNvSpPr/>
          <p:nvPr/>
        </p:nvSpPr>
        <p:spPr>
          <a:xfrm>
            <a:off x="4567181" y="1556792"/>
            <a:ext cx="2316660" cy="276999"/>
          </a:xfrm>
          <a:prstGeom prst="rect">
            <a:avLst/>
          </a:prstGeom>
        </p:spPr>
        <p:txBody>
          <a:bodyPr wrap="none">
            <a:spAutoFit/>
          </a:bodyPr>
          <a:lstStyle/>
          <a:p>
            <a:r>
              <a:rPr lang="lt-LT" sz="1200" b="1" dirty="0">
                <a:solidFill>
                  <a:schemeClr val="bg2">
                    <a:lumMod val="50000"/>
                  </a:schemeClr>
                </a:solidFill>
                <a:latin typeface="Arial" panose="020B0604020202020204" pitchFamily="34" charset="0"/>
                <a:cs typeface="Arial" panose="020B0604020202020204" pitchFamily="34" charset="0"/>
              </a:rPr>
              <a:t>Pagrindinių vadovų </a:t>
            </a:r>
            <a:r>
              <a:rPr lang="lt-LT" sz="1200" b="1" dirty="0" smtClean="0">
                <a:solidFill>
                  <a:schemeClr val="bg2">
                    <a:lumMod val="50000"/>
                  </a:schemeClr>
                </a:solidFill>
                <a:latin typeface="Arial" panose="020B0604020202020204" pitchFamily="34" charset="0"/>
                <a:cs typeface="Arial" panose="020B0604020202020204" pitchFamily="34" charset="0"/>
              </a:rPr>
              <a:t>skaičius:</a:t>
            </a:r>
            <a:endParaRPr lang="lt-LT" sz="1200" b="1" dirty="0">
              <a:solidFill>
                <a:schemeClr val="bg2">
                  <a:lumMod val="50000"/>
                </a:schemeClr>
              </a:solidFill>
              <a:latin typeface="Arial" panose="020B0604020202020204" pitchFamily="34" charset="0"/>
              <a:cs typeface="Arial" panose="020B0604020202020204" pitchFamily="34" charset="0"/>
            </a:endParaRPr>
          </a:p>
        </p:txBody>
      </p:sp>
      <p:sp>
        <p:nvSpPr>
          <p:cNvPr id="9" name="Stačiakampis 8"/>
          <p:cNvSpPr/>
          <p:nvPr/>
        </p:nvSpPr>
        <p:spPr>
          <a:xfrm rot="10800000" flipV="1">
            <a:off x="4211960" y="2951946"/>
            <a:ext cx="4464496" cy="892552"/>
          </a:xfrm>
          <a:prstGeom prst="rect">
            <a:avLst/>
          </a:prstGeom>
        </p:spPr>
        <p:txBody>
          <a:bodyPr wrap="square">
            <a:spAutoFit/>
          </a:bodyPr>
          <a:lstStyle/>
          <a:p>
            <a:r>
              <a:rPr lang="lt-LT" sz="1200" b="1" dirty="0" smtClean="0">
                <a:solidFill>
                  <a:schemeClr val="bg2">
                    <a:lumMod val="50000"/>
                  </a:schemeClr>
                </a:solidFill>
                <a:latin typeface="Arial" panose="020B0604020202020204" pitchFamily="34" charset="0"/>
                <a:cs typeface="Arial" panose="020B0604020202020204" pitchFamily="34" charset="0"/>
              </a:rPr>
              <a:t>          Pagalbinis </a:t>
            </a:r>
            <a:r>
              <a:rPr lang="lt-LT" sz="1200" b="1" dirty="0">
                <a:solidFill>
                  <a:schemeClr val="bg2">
                    <a:lumMod val="50000"/>
                  </a:schemeClr>
                </a:solidFill>
                <a:latin typeface="Arial" panose="020B0604020202020204" pitchFamily="34" charset="0"/>
                <a:cs typeface="Arial" panose="020B0604020202020204" pitchFamily="34" charset="0"/>
              </a:rPr>
              <a:t>vadovų </a:t>
            </a:r>
            <a:r>
              <a:rPr lang="lt-LT" sz="1200" b="1" dirty="0" smtClean="0">
                <a:solidFill>
                  <a:schemeClr val="bg2">
                    <a:lumMod val="50000"/>
                  </a:schemeClr>
                </a:solidFill>
                <a:latin typeface="Arial" panose="020B0604020202020204" pitchFamily="34" charset="0"/>
                <a:cs typeface="Arial" panose="020B0604020202020204" pitchFamily="34" charset="0"/>
              </a:rPr>
              <a:t>skaičius:</a:t>
            </a:r>
            <a:endParaRPr lang="lt-LT" sz="1200" dirty="0">
              <a:solidFill>
                <a:schemeClr val="bg2">
                  <a:lumMod val="50000"/>
                </a:schemeClr>
              </a:solidFill>
              <a:latin typeface="Arial" panose="020B0604020202020204" pitchFamily="34" charset="0"/>
              <a:cs typeface="Arial" panose="020B0604020202020204" pitchFamily="34" charset="0"/>
            </a:endParaRPr>
          </a:p>
          <a:p>
            <a:r>
              <a:rPr lang="lt-LT" sz="1000" i="1" dirty="0">
                <a:latin typeface="Arial" panose="020B0604020202020204" pitchFamily="34" charset="0"/>
                <a:cs typeface="Arial" panose="020B0604020202020204" pitchFamily="34" charset="0"/>
              </a:rPr>
              <a:t>(pagalbiniai vadovai, tai 14-29 m. amžiaus patyrę skautai, kurie vadovauja skiltims, vykdo pagrindinio štabo nurodymus įgyvendinant LS jaunimo programą, renginių, sueigų, stovyklų ir kt. veiklų programas, padeda kurti tunto veiklos planus, atstovauja tuntą kitų vienetų renginiuose ir t.t.).</a:t>
            </a:r>
            <a:endParaRPr lang="lt-LT" sz="1000" dirty="0">
              <a:latin typeface="Arial" panose="020B0604020202020204" pitchFamily="34" charset="0"/>
              <a:cs typeface="Arial" panose="020B0604020202020204" pitchFamily="34" charset="0"/>
            </a:endParaRPr>
          </a:p>
        </p:txBody>
      </p:sp>
      <p:graphicFrame>
        <p:nvGraphicFramePr>
          <p:cNvPr id="10" name="Lentelė 9"/>
          <p:cNvGraphicFramePr>
            <a:graphicFrameLocks noGrp="1"/>
          </p:cNvGraphicFramePr>
          <p:nvPr>
            <p:extLst>
              <p:ext uri="{D42A27DB-BD31-4B8C-83A1-F6EECF244321}">
                <p14:modId xmlns:p14="http://schemas.microsoft.com/office/powerpoint/2010/main" val="1594286869"/>
              </p:ext>
            </p:extLst>
          </p:nvPr>
        </p:nvGraphicFramePr>
        <p:xfrm>
          <a:off x="4860032" y="4077072"/>
          <a:ext cx="3060160" cy="1152948"/>
        </p:xfrm>
        <a:graphic>
          <a:graphicData uri="http://schemas.openxmlformats.org/drawingml/2006/table">
            <a:tbl>
              <a:tblPr firstRow="1" firstCol="1" bandRow="1">
                <a:tableStyleId>{5C22544A-7EE6-4342-B048-85BDC9FD1C3A}</a:tableStyleId>
              </a:tblPr>
              <a:tblGrid>
                <a:gridCol w="1530080"/>
                <a:gridCol w="1530080"/>
              </a:tblGrid>
              <a:tr h="576474">
                <a:tc>
                  <a:txBody>
                    <a:bodyPr/>
                    <a:lstStyle/>
                    <a:p>
                      <a:pPr algn="ctr">
                        <a:lnSpc>
                          <a:spcPct val="115000"/>
                        </a:lnSpc>
                        <a:spcAft>
                          <a:spcPts val="0"/>
                        </a:spcAft>
                      </a:pPr>
                      <a:r>
                        <a:rPr lang="lt-LT" sz="1100" dirty="0">
                          <a:solidFill>
                            <a:schemeClr val="bg1"/>
                          </a:solidFill>
                          <a:effectLst/>
                        </a:rPr>
                        <a:t>2022 m.</a:t>
                      </a:r>
                      <a:endParaRPr lang="lt-LT" sz="1100" dirty="0">
                        <a:solidFill>
                          <a:schemeClr val="bg1"/>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lt-LT" sz="1100" dirty="0">
                          <a:solidFill>
                            <a:schemeClr val="bg1"/>
                          </a:solidFill>
                          <a:effectLst/>
                        </a:rPr>
                        <a:t>2021 m.</a:t>
                      </a:r>
                      <a:endParaRPr lang="lt-LT" sz="1100" dirty="0">
                        <a:solidFill>
                          <a:schemeClr val="bg1"/>
                        </a:solidFill>
                        <a:effectLst/>
                        <a:latin typeface="Calibri"/>
                        <a:ea typeface="Calibri"/>
                        <a:cs typeface="Times New Roman"/>
                      </a:endParaRPr>
                    </a:p>
                  </a:txBody>
                  <a:tcPr marL="68580" marR="68580" marT="0" marB="0"/>
                </a:tc>
              </a:tr>
              <a:tr h="576474">
                <a:tc>
                  <a:txBody>
                    <a:bodyPr/>
                    <a:lstStyle/>
                    <a:p>
                      <a:pPr algn="ctr">
                        <a:lnSpc>
                          <a:spcPct val="115000"/>
                        </a:lnSpc>
                        <a:spcAft>
                          <a:spcPts val="0"/>
                        </a:spcAft>
                      </a:pPr>
                      <a:r>
                        <a:rPr lang="lt-LT" sz="1400" b="1" dirty="0">
                          <a:solidFill>
                            <a:schemeClr val="tx1"/>
                          </a:solidFill>
                          <a:effectLst/>
                        </a:rPr>
                        <a:t>8</a:t>
                      </a:r>
                      <a:endParaRPr lang="lt-LT" sz="1400" b="1" dirty="0">
                        <a:solidFill>
                          <a:schemeClr val="tx1"/>
                        </a:solidFill>
                        <a:effectLst/>
                        <a:latin typeface="Calibri"/>
                        <a:ea typeface="Calibri"/>
                        <a:cs typeface="Times New Roman"/>
                      </a:endParaRPr>
                    </a:p>
                  </a:txBody>
                  <a:tcPr marL="68580" marR="68580" marT="0" marB="0">
                    <a:solidFill>
                      <a:schemeClr val="accent4">
                        <a:lumMod val="60000"/>
                        <a:lumOff val="40000"/>
                      </a:schemeClr>
                    </a:solidFill>
                  </a:tcPr>
                </a:tc>
                <a:tc>
                  <a:txBody>
                    <a:bodyPr/>
                    <a:lstStyle/>
                    <a:p>
                      <a:pPr algn="ctr">
                        <a:lnSpc>
                          <a:spcPct val="115000"/>
                        </a:lnSpc>
                        <a:spcAft>
                          <a:spcPts val="0"/>
                        </a:spcAft>
                      </a:pPr>
                      <a:r>
                        <a:rPr lang="lt-LT" sz="1400" b="1" dirty="0">
                          <a:effectLst/>
                        </a:rPr>
                        <a:t>18*</a:t>
                      </a:r>
                      <a:endParaRPr lang="lt-LT" sz="1400" b="1" dirty="0">
                        <a:effectLst/>
                        <a:latin typeface="Calibri"/>
                        <a:ea typeface="Calibri"/>
                        <a:cs typeface="Times New Roman"/>
                      </a:endParaRPr>
                    </a:p>
                  </a:txBody>
                  <a:tcPr marL="68580" marR="68580" marT="0" marB="0">
                    <a:solidFill>
                      <a:schemeClr val="accent4">
                        <a:lumMod val="60000"/>
                        <a:lumOff val="40000"/>
                      </a:schemeClr>
                    </a:solidFill>
                  </a:tcPr>
                </a:tc>
              </a:tr>
            </a:tbl>
          </a:graphicData>
        </a:graphic>
      </p:graphicFrame>
      <p:sp>
        <p:nvSpPr>
          <p:cNvPr id="12" name="Stačiakampis 11"/>
          <p:cNvSpPr/>
          <p:nvPr/>
        </p:nvSpPr>
        <p:spPr>
          <a:xfrm rot="10800000" flipV="1">
            <a:off x="5004047" y="5589239"/>
            <a:ext cx="3568279" cy="677108"/>
          </a:xfrm>
          <a:prstGeom prst="rect">
            <a:avLst/>
          </a:prstGeom>
        </p:spPr>
        <p:txBody>
          <a:bodyPr wrap="square">
            <a:spAutoFit/>
          </a:bodyPr>
          <a:lstStyle/>
          <a:p>
            <a:r>
              <a:rPr lang="lt-LT" sz="1000" dirty="0">
                <a:latin typeface="Arial" panose="020B0604020202020204" pitchFamily="34" charset="0"/>
                <a:cs typeface="Arial" panose="020B0604020202020204" pitchFamily="34" charset="0"/>
              </a:rPr>
              <a:t>Minusas – 10 narių. Pliusas – dalis studentų kai kuriais savaitgaliais ir vasarą grįžta padėti organizuoti tunto veiklas.</a:t>
            </a:r>
          </a:p>
          <a:p>
            <a:r>
              <a:rPr lang="lt-LT" sz="1000" dirty="0">
                <a:latin typeface="Arial" panose="020B0604020202020204" pitchFamily="34" charset="0"/>
                <a:cs typeface="Arial" panose="020B0604020202020204" pitchFamily="34" charset="0"/>
              </a:rPr>
              <a:t>* Išvažiavo studijuoti, išėjo į kariuomenę</a:t>
            </a:r>
            <a:r>
              <a:rPr lang="lt-LT"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2035766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ntraštė 6"/>
          <p:cNvSpPr>
            <a:spLocks noGrp="1"/>
          </p:cNvSpPr>
          <p:nvPr>
            <p:ph type="title"/>
          </p:nvPr>
        </p:nvSpPr>
        <p:spPr>
          <a:xfrm>
            <a:off x="1043490" y="1027664"/>
            <a:ext cx="7056902" cy="745152"/>
          </a:xfrm>
        </p:spPr>
        <p:txBody>
          <a:bodyPr>
            <a:normAutofit/>
          </a:bodyPr>
          <a:lstStyle/>
          <a:p>
            <a:r>
              <a:rPr lang="lt-LT" b="1" dirty="0"/>
              <a:t>PROJEKTINĖ VEIKLA</a:t>
            </a:r>
            <a:endParaRPr lang="lt-LT" dirty="0"/>
          </a:p>
        </p:txBody>
      </p:sp>
      <p:sp>
        <p:nvSpPr>
          <p:cNvPr id="4" name="Rectangle 1"/>
          <p:cNvSpPr>
            <a:spLocks noChangeArrowheads="1"/>
          </p:cNvSpPr>
          <p:nvPr/>
        </p:nvSpPr>
        <p:spPr bwMode="auto">
          <a:xfrm>
            <a:off x="683567" y="1899258"/>
            <a:ext cx="7220731" cy="187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lt-LT" altLang="lt-LT" sz="1100" b="1" i="0" u="none" strike="noStrike" cap="none" normalizeH="0" baseline="0" dirty="0" smtClean="0">
                <a:ln>
                  <a:noFill/>
                </a:ln>
                <a:solidFill>
                  <a:srgbClr val="92D050"/>
                </a:solidFill>
                <a:effectLst/>
                <a:latin typeface="Arial" pitchFamily="34" charset="0"/>
                <a:ea typeface="Calibri" pitchFamily="34" charset="0"/>
                <a:cs typeface="Times New Roman" pitchFamily="18" charset="0"/>
              </a:rPr>
              <a:t>Įgyvendinti nacionalinio lygmens projektai</a:t>
            </a:r>
            <a:endParaRPr kumimoji="0" lang="lt-LT" altLang="lt-LT" sz="600" b="0" i="0" u="none" strike="noStrike" cap="none" normalizeH="0" baseline="0" dirty="0" smtClean="0">
              <a:ln>
                <a:noFill/>
              </a:ln>
              <a:solidFill>
                <a:srgbClr val="92D05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lt-LT" altLang="lt-LT" sz="1100" b="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(projektai, kuriems gautas finansavimas iš Europos sąjungos, Lietuvos Respublikos biudžeto, Tarptautinių fondų).</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lt-LT" altLang="lt-LT" sz="600" b="0" i="0" u="none" strike="noStrike" cap="none" normalizeH="0" baseline="0" dirty="0" smtClean="0">
              <a:ln>
                <a:noFill/>
              </a:ln>
              <a:solidFill>
                <a:schemeClr val="tx1"/>
              </a:solidFill>
              <a:effectLst/>
              <a:latin typeface="Arial" pitchFamily="34" charset="0"/>
              <a:cs typeface="Arial" pitchFamily="34" charset="0"/>
            </a:endParaRPr>
          </a:p>
          <a:p>
            <a:pPr eaLnBrk="0" fontAlgn="base" hangingPunct="0">
              <a:spcBef>
                <a:spcPct val="0"/>
              </a:spcBef>
              <a:spcAft>
                <a:spcPct val="0"/>
              </a:spcAft>
            </a:pPr>
            <a:r>
              <a:rPr kumimoji="0" lang="lt-LT" altLang="lt-LT" sz="1100" b="0" i="1" u="none" strike="noStrike" cap="none" normalizeH="0" baseline="0" dirty="0" smtClean="0">
                <a:ln>
                  <a:noFill/>
                </a:ln>
                <a:solidFill>
                  <a:srgbClr val="000000"/>
                </a:solidFill>
                <a:effectLst/>
                <a:latin typeface="Arial" pitchFamily="34" charset="0"/>
                <a:ea typeface="Calibri" pitchFamily="34" charset="0"/>
                <a:cs typeface="Calibri" pitchFamily="34" charset="0"/>
              </a:rPr>
              <a:t>„Čia – namai“ </a:t>
            </a:r>
            <a:r>
              <a:rPr lang="lt-LT" sz="1000" i="1" dirty="0" smtClean="0">
                <a:latin typeface="Arial" panose="020B0604020202020204" pitchFamily="34" charset="0"/>
                <a:cs typeface="Arial" panose="020B0604020202020204" pitchFamily="34" charset="0"/>
              </a:rPr>
              <a:t>Pradėtas </a:t>
            </a:r>
            <a:r>
              <a:rPr lang="lt-LT" sz="1000" i="1" dirty="0">
                <a:latin typeface="Arial" panose="020B0604020202020204" pitchFamily="34" charset="0"/>
                <a:cs typeface="Arial" panose="020B0604020202020204" pitchFamily="34" charset="0"/>
              </a:rPr>
              <a:t>2021 m., baigtas – 2022 m. Su </a:t>
            </a:r>
            <a:r>
              <a:rPr lang="lt-LT" sz="1000" i="1" dirty="0" err="1">
                <a:latin typeface="Arial" panose="020B0604020202020204" pitchFamily="34" charset="0"/>
                <a:cs typeface="Arial" panose="020B0604020202020204" pitchFamily="34" charset="0"/>
              </a:rPr>
              <a:t>skautiškomis</a:t>
            </a:r>
            <a:r>
              <a:rPr lang="lt-LT" sz="1000" i="1" dirty="0">
                <a:latin typeface="Arial" panose="020B0604020202020204" pitchFamily="34" charset="0"/>
                <a:cs typeface="Arial" panose="020B0604020202020204" pitchFamily="34" charset="0"/>
              </a:rPr>
              <a:t> edukacijomis per pusantrų metų apsilankyta 14 kaimų bendruomenių, 2 bendruomenių sąskrydžiuose</a:t>
            </a:r>
            <a:r>
              <a:rPr lang="lt-LT" sz="1100" i="1" dirty="0" smtClean="0">
                <a:latin typeface="Arial" panose="020B0604020202020204" pitchFamily="34" charset="0"/>
                <a:cs typeface="Arial" panose="020B0604020202020204" pitchFamily="34" charset="0"/>
              </a:rPr>
              <a:t>). </a:t>
            </a:r>
            <a:r>
              <a:rPr kumimoji="0" lang="lt-LT" altLang="lt-LT" sz="110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Projekto finansavimas – 12 666,28 </a:t>
            </a:r>
            <a:r>
              <a:rPr kumimoji="0" lang="lt-LT" altLang="lt-LT" sz="1100" i="1"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Eur</a:t>
            </a:r>
            <a:r>
              <a:rPr kumimoji="0" lang="lt-LT" altLang="lt-LT" sz="110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a:t>
            </a:r>
          </a:p>
          <a:p>
            <a:pPr eaLnBrk="0" fontAlgn="base" hangingPunct="0">
              <a:spcBef>
                <a:spcPct val="0"/>
              </a:spcBef>
              <a:spcAft>
                <a:spcPct val="0"/>
              </a:spcAft>
            </a:pPr>
            <a:endParaRPr kumimoji="0" lang="lt-LT" altLang="lt-LT" sz="60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pPr>
            <a:r>
              <a:rPr kumimoji="0" lang="lt-LT" altLang="lt-LT" sz="1100" b="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a:t>
            </a:r>
            <a:r>
              <a:rPr kumimoji="0" lang="lt-LT" altLang="lt-LT" sz="1100" b="0" i="1"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Skautiškos</a:t>
            </a:r>
            <a:r>
              <a:rPr kumimoji="0" lang="lt-LT" altLang="lt-LT" sz="1100" b="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lang="lt-LT" altLang="lt-LT" sz="1100" i="1" dirty="0">
                <a:latin typeface="Arial" pitchFamily="34" charset="0"/>
                <a:ea typeface="Calibri" pitchFamily="34" charset="0"/>
                <a:cs typeface="Times New Roman" pitchFamily="18" charset="0"/>
              </a:rPr>
              <a:t>pramogos“. </a:t>
            </a:r>
            <a:r>
              <a:rPr lang="lt-LT" altLang="lt-LT" sz="1000" i="1" dirty="0" smtClean="0">
                <a:latin typeface="Arial" pitchFamily="34" charset="0"/>
                <a:ea typeface="Calibri" pitchFamily="34" charset="0"/>
                <a:cs typeface="Times New Roman" pitchFamily="18" charset="0"/>
              </a:rPr>
              <a:t>Pradėtas </a:t>
            </a:r>
            <a:r>
              <a:rPr lang="lt-LT" altLang="lt-LT" sz="1000" i="1" dirty="0">
                <a:latin typeface="Arial" pitchFamily="34" charset="0"/>
                <a:ea typeface="Calibri" pitchFamily="34" charset="0"/>
                <a:cs typeface="Times New Roman" pitchFamily="18" charset="0"/>
              </a:rPr>
              <a:t>2021 m., baigsis – 2024 m. </a:t>
            </a:r>
            <a:r>
              <a:rPr lang="lt-LT" altLang="lt-LT" sz="1000" i="1" dirty="0" err="1">
                <a:latin typeface="Arial" pitchFamily="34" charset="0"/>
                <a:ea typeface="Calibri" pitchFamily="34" charset="0"/>
                <a:cs typeface="Times New Roman" pitchFamily="18" charset="0"/>
              </a:rPr>
              <a:t>Skautiškame</a:t>
            </a:r>
            <a:r>
              <a:rPr lang="lt-LT" altLang="lt-LT" sz="1000" i="1" dirty="0">
                <a:latin typeface="Arial" pitchFamily="34" charset="0"/>
                <a:ea typeface="Calibri" pitchFamily="34" charset="0"/>
                <a:cs typeface="Times New Roman" pitchFamily="18" charset="0"/>
              </a:rPr>
              <a:t> nuotykių parke Smilgiuose įrengtas 11 m aukščio laipiojimo bokštas su sienele, Jokūbo kopėčiomis ir dėžėmis, kliūčių ruožas su įvairaus sudėtingumo lygio užduotimis, lynai nusileidimui per tvenkinį ir griovį, švytuoklė. </a:t>
            </a:r>
            <a:r>
              <a:rPr kumimoji="0" lang="lt-LT" altLang="lt-LT" sz="1100" b="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Projekto finansavimas –51 977 </a:t>
            </a:r>
            <a:r>
              <a:rPr kumimoji="0" lang="lt-LT" altLang="lt-LT" sz="1100" b="0" i="1"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Eur</a:t>
            </a:r>
            <a:r>
              <a:rPr kumimoji="0" lang="lt-LT" altLang="lt-LT" sz="1100" b="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a:t>
            </a:r>
          </a:p>
          <a:p>
            <a:pPr lvl="0" eaLnBrk="0" fontAlgn="base" hangingPunct="0">
              <a:spcBef>
                <a:spcPct val="0"/>
              </a:spcBef>
              <a:spcAft>
                <a:spcPct val="0"/>
              </a:spcAft>
            </a:pPr>
            <a:endParaRPr kumimoji="0" lang="lt-LT" altLang="lt-LT" sz="600" b="0" i="0" u="none" strike="noStrike" cap="none" normalizeH="0" baseline="0" dirty="0" smtClean="0">
              <a:ln>
                <a:noFill/>
              </a:ln>
              <a:solidFill>
                <a:schemeClr val="tx1"/>
              </a:solidFill>
              <a:effectLst/>
              <a:latin typeface="Arial" pitchFamily="34" charset="0"/>
              <a:cs typeface="Arial" pitchFamily="34" charset="0"/>
            </a:endParaRPr>
          </a:p>
          <a:p>
            <a:pPr eaLnBrk="0" fontAlgn="base" hangingPunct="0">
              <a:spcBef>
                <a:spcPct val="0"/>
              </a:spcBef>
              <a:spcAft>
                <a:spcPct val="0"/>
              </a:spcAft>
            </a:pPr>
            <a:r>
              <a:rPr kumimoji="0" lang="lt-LT" altLang="lt-LT" sz="1100" b="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„N-14. Aitvarai“</a:t>
            </a:r>
            <a:r>
              <a:rPr kumimoji="0" lang="lt-LT" altLang="lt-LT" sz="1100" b="0" i="1" u="none" strike="noStrike" cap="none" normalizeH="0" dirty="0" smtClean="0">
                <a:ln>
                  <a:noFill/>
                </a:ln>
                <a:solidFill>
                  <a:schemeClr val="tx1"/>
                </a:solidFill>
                <a:effectLst/>
                <a:latin typeface="Arial" pitchFamily="34" charset="0"/>
                <a:ea typeface="Calibri" pitchFamily="34" charset="0"/>
                <a:cs typeface="Times New Roman" pitchFamily="18" charset="0"/>
              </a:rPr>
              <a:t> </a:t>
            </a:r>
            <a:r>
              <a:rPr lang="lt-LT" altLang="lt-LT" sz="1100" i="1" dirty="0">
                <a:latin typeface="Arial" pitchFamily="34" charset="0"/>
                <a:ea typeface="Calibri" pitchFamily="34" charset="0"/>
                <a:cs typeface="Times New Roman" pitchFamily="18" charset="0"/>
              </a:rPr>
              <a:t>P</a:t>
            </a:r>
            <a:r>
              <a:rPr kumimoji="0" lang="lt-LT" altLang="lt-LT" sz="1100" b="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radėtas ir baigtas 2021 m. </a:t>
            </a:r>
            <a:r>
              <a:rPr lang="lt-LT" sz="1100" dirty="0" smtClean="0"/>
              <a:t> </a:t>
            </a:r>
            <a:r>
              <a:rPr lang="lt-LT" sz="1000" i="1" dirty="0"/>
              <a:t>Projektas skirtas senųjų amatų ir tradicijų puoselėjimui. Mokomojoje stovykloje dalyvavo 54 jaunuoliai</a:t>
            </a:r>
            <a:r>
              <a:rPr lang="lt-LT" sz="1100" i="1" dirty="0" smtClean="0"/>
              <a:t>.</a:t>
            </a:r>
            <a:r>
              <a:rPr kumimoji="0" lang="lt-LT" altLang="lt-LT" sz="1100" b="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Projekto finansavimas – 7 350 </a:t>
            </a:r>
            <a:r>
              <a:rPr kumimoji="0" lang="lt-LT" altLang="lt-LT" sz="1100" b="0" i="1"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Eur</a:t>
            </a:r>
            <a:r>
              <a:rPr kumimoji="0" lang="lt-LT" altLang="lt-LT" sz="1100" b="0" i="1"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a:t>
            </a:r>
            <a:endParaRPr kumimoji="0" lang="lt-LT" altLang="lt-LT"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6" name="Turinio vietos rezervavimo ženklas 5"/>
          <p:cNvGraphicFramePr>
            <a:graphicFrameLocks noGrp="1"/>
          </p:cNvGraphicFramePr>
          <p:nvPr>
            <p:ph idx="1"/>
            <p:extLst>
              <p:ext uri="{D42A27DB-BD31-4B8C-83A1-F6EECF244321}">
                <p14:modId xmlns:p14="http://schemas.microsoft.com/office/powerpoint/2010/main" val="3597069982"/>
              </p:ext>
            </p:extLst>
          </p:nvPr>
        </p:nvGraphicFramePr>
        <p:xfrm>
          <a:off x="611560" y="4221088"/>
          <a:ext cx="5192712" cy="1097501"/>
        </p:xfrm>
        <a:graphic>
          <a:graphicData uri="http://schemas.openxmlformats.org/drawingml/2006/table">
            <a:tbl>
              <a:tblPr firstRow="1" firstCol="1" bandRow="1">
                <a:tableStyleId>{5C22544A-7EE6-4342-B048-85BDC9FD1C3A}</a:tableStyleId>
              </a:tblPr>
              <a:tblGrid>
                <a:gridCol w="2596356"/>
                <a:gridCol w="2596356"/>
              </a:tblGrid>
              <a:tr h="159987">
                <a:tc>
                  <a:txBody>
                    <a:bodyPr/>
                    <a:lstStyle/>
                    <a:p>
                      <a:pPr algn="ctr">
                        <a:lnSpc>
                          <a:spcPct val="115000"/>
                        </a:lnSpc>
                        <a:spcAft>
                          <a:spcPts val="0"/>
                        </a:spcAft>
                      </a:pPr>
                      <a:r>
                        <a:rPr lang="lt-LT" sz="1200" dirty="0">
                          <a:effectLst/>
                        </a:rPr>
                        <a:t>2022 m.</a:t>
                      </a:r>
                      <a:endParaRPr lang="lt-LT" sz="1200" dirty="0">
                        <a:effectLst/>
                        <a:latin typeface="Calibri"/>
                        <a:ea typeface="Calibri"/>
                        <a:cs typeface="Times New Roman"/>
                      </a:endParaRPr>
                    </a:p>
                  </a:txBody>
                  <a:tcPr marL="56912" marR="56912" marT="0" marB="0"/>
                </a:tc>
                <a:tc>
                  <a:txBody>
                    <a:bodyPr/>
                    <a:lstStyle/>
                    <a:p>
                      <a:pPr algn="ctr">
                        <a:lnSpc>
                          <a:spcPct val="115000"/>
                        </a:lnSpc>
                        <a:spcAft>
                          <a:spcPts val="0"/>
                        </a:spcAft>
                      </a:pPr>
                      <a:r>
                        <a:rPr lang="lt-LT" sz="1200" dirty="0">
                          <a:effectLst/>
                        </a:rPr>
                        <a:t>2021 m.</a:t>
                      </a:r>
                      <a:endParaRPr lang="lt-LT" sz="1200" dirty="0">
                        <a:effectLst/>
                        <a:latin typeface="Calibri"/>
                        <a:ea typeface="Calibri"/>
                        <a:cs typeface="Times New Roman"/>
                      </a:endParaRPr>
                    </a:p>
                  </a:txBody>
                  <a:tcPr marL="56912" marR="56912" marT="0" marB="0"/>
                </a:tc>
              </a:tr>
              <a:tr h="159987">
                <a:tc>
                  <a:txBody>
                    <a:bodyPr/>
                    <a:lstStyle/>
                    <a:p>
                      <a:pPr algn="ctr">
                        <a:lnSpc>
                          <a:spcPct val="115000"/>
                        </a:lnSpc>
                        <a:spcAft>
                          <a:spcPts val="0"/>
                        </a:spcAft>
                      </a:pPr>
                      <a:r>
                        <a:rPr lang="lt-LT" sz="900">
                          <a:effectLst/>
                        </a:rPr>
                        <a:t>3</a:t>
                      </a:r>
                      <a:endParaRPr lang="lt-LT" sz="900">
                        <a:effectLst/>
                        <a:latin typeface="Calibri"/>
                        <a:ea typeface="Calibri"/>
                        <a:cs typeface="Times New Roman"/>
                      </a:endParaRPr>
                    </a:p>
                  </a:txBody>
                  <a:tcPr marL="56912" marR="56912" marT="0" marB="0"/>
                </a:tc>
                <a:tc>
                  <a:txBody>
                    <a:bodyPr/>
                    <a:lstStyle/>
                    <a:p>
                      <a:pPr algn="ctr">
                        <a:lnSpc>
                          <a:spcPct val="115000"/>
                        </a:lnSpc>
                        <a:spcAft>
                          <a:spcPts val="0"/>
                        </a:spcAft>
                      </a:pPr>
                      <a:r>
                        <a:rPr lang="lt-LT" sz="900">
                          <a:effectLst/>
                        </a:rPr>
                        <a:t>1</a:t>
                      </a:r>
                      <a:endParaRPr lang="lt-LT" sz="900">
                        <a:effectLst/>
                        <a:latin typeface="Calibri"/>
                        <a:ea typeface="Calibri"/>
                        <a:cs typeface="Times New Roman"/>
                      </a:endParaRPr>
                    </a:p>
                  </a:txBody>
                  <a:tcPr marL="56912" marR="56912" marT="0" marB="0"/>
                </a:tc>
              </a:tr>
              <a:tr h="690746">
                <a:tc>
                  <a:txBody>
                    <a:bodyPr/>
                    <a:lstStyle/>
                    <a:p>
                      <a:pPr>
                        <a:lnSpc>
                          <a:spcPct val="115000"/>
                        </a:lnSpc>
                        <a:spcAft>
                          <a:spcPts val="1000"/>
                        </a:spcAft>
                      </a:pPr>
                      <a:r>
                        <a:rPr lang="lt-LT" sz="900" dirty="0">
                          <a:solidFill>
                            <a:schemeClr val="tx1"/>
                          </a:solidFill>
                          <a:effectLst/>
                        </a:rPr>
                        <a:t>„ Įšok į vadovo batus“</a:t>
                      </a:r>
                    </a:p>
                    <a:p>
                      <a:pPr>
                        <a:lnSpc>
                          <a:spcPct val="115000"/>
                        </a:lnSpc>
                        <a:spcAft>
                          <a:spcPts val="1000"/>
                        </a:spcAft>
                      </a:pPr>
                      <a:r>
                        <a:rPr lang="lt-LT" sz="900" dirty="0">
                          <a:solidFill>
                            <a:schemeClr val="tx1"/>
                          </a:solidFill>
                          <a:effectLst/>
                        </a:rPr>
                        <a:t>„ </a:t>
                      </a:r>
                      <a:r>
                        <a:rPr lang="lt-LT" sz="900" dirty="0" err="1">
                          <a:solidFill>
                            <a:schemeClr val="tx1"/>
                          </a:solidFill>
                          <a:effectLst/>
                        </a:rPr>
                        <a:t>Skautybė</a:t>
                      </a:r>
                      <a:r>
                        <a:rPr lang="lt-LT" sz="900" dirty="0">
                          <a:solidFill>
                            <a:schemeClr val="tx1"/>
                          </a:solidFill>
                          <a:effectLst/>
                        </a:rPr>
                        <a:t> – vertybė“</a:t>
                      </a:r>
                    </a:p>
                    <a:p>
                      <a:pPr>
                        <a:lnSpc>
                          <a:spcPct val="115000"/>
                        </a:lnSpc>
                        <a:spcAft>
                          <a:spcPts val="1000"/>
                        </a:spcAft>
                      </a:pPr>
                      <a:r>
                        <a:rPr lang="lt-LT" sz="900" dirty="0">
                          <a:solidFill>
                            <a:schemeClr val="tx1"/>
                          </a:solidFill>
                          <a:effectLst/>
                        </a:rPr>
                        <a:t>Plungės jaunimo organizacijų sąskrydis</a:t>
                      </a:r>
                      <a:endParaRPr lang="lt-LT" sz="900" dirty="0">
                        <a:solidFill>
                          <a:schemeClr val="tx1"/>
                        </a:solidFill>
                        <a:effectLst/>
                        <a:latin typeface="Calibri"/>
                        <a:ea typeface="Calibri"/>
                        <a:cs typeface="Times New Roman"/>
                      </a:endParaRPr>
                    </a:p>
                  </a:txBody>
                  <a:tcPr marL="56912" marR="56912" marT="0" marB="0"/>
                </a:tc>
                <a:tc>
                  <a:txBody>
                    <a:bodyPr/>
                    <a:lstStyle/>
                    <a:p>
                      <a:pPr>
                        <a:lnSpc>
                          <a:spcPct val="115000"/>
                        </a:lnSpc>
                        <a:spcAft>
                          <a:spcPts val="1000"/>
                        </a:spcAft>
                      </a:pPr>
                      <a:r>
                        <a:rPr lang="lt-LT" sz="900" b="1" dirty="0">
                          <a:effectLst/>
                        </a:rPr>
                        <a:t>Plungės skautų 5-ojo gimtadienio renginys</a:t>
                      </a:r>
                    </a:p>
                    <a:p>
                      <a:pPr algn="ctr">
                        <a:lnSpc>
                          <a:spcPct val="115000"/>
                        </a:lnSpc>
                        <a:spcAft>
                          <a:spcPts val="0"/>
                        </a:spcAft>
                      </a:pPr>
                      <a:r>
                        <a:rPr lang="lt-LT" sz="900" dirty="0">
                          <a:effectLst/>
                        </a:rPr>
                        <a:t> </a:t>
                      </a:r>
                      <a:endParaRPr lang="lt-LT" sz="900" dirty="0">
                        <a:effectLst/>
                        <a:latin typeface="Calibri"/>
                        <a:ea typeface="Calibri"/>
                        <a:cs typeface="Times New Roman"/>
                      </a:endParaRPr>
                    </a:p>
                  </a:txBody>
                  <a:tcPr marL="56912" marR="56912" marT="0" marB="0"/>
                </a:tc>
              </a:tr>
            </a:tbl>
          </a:graphicData>
        </a:graphic>
      </p:graphicFrame>
      <p:sp>
        <p:nvSpPr>
          <p:cNvPr id="8" name="Rectangle 2"/>
          <p:cNvSpPr>
            <a:spLocks noChangeArrowheads="1"/>
          </p:cNvSpPr>
          <p:nvPr/>
        </p:nvSpPr>
        <p:spPr bwMode="auto">
          <a:xfrm>
            <a:off x="611560" y="3886907"/>
            <a:ext cx="648072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lt-LT" altLang="lt-LT" sz="1100" b="1" i="1" u="none" strike="noStrike" cap="none" normalizeH="0" baseline="0" dirty="0" smtClean="0">
                <a:ln>
                  <a:noFill/>
                </a:ln>
                <a:solidFill>
                  <a:srgbClr val="92D050"/>
                </a:solidFill>
                <a:effectLst/>
                <a:latin typeface="Arial" pitchFamily="34" charset="0"/>
                <a:ea typeface="Calibri" pitchFamily="34" charset="0"/>
                <a:cs typeface="Times New Roman" pitchFamily="18" charset="0"/>
              </a:rPr>
              <a:t>    (Plungės rajono savivaldybės Jaunimo reikalų tarybos finansuoti projektai).</a:t>
            </a:r>
            <a:endParaRPr kumimoji="0" lang="lt-LT" altLang="lt-LT" sz="1100" b="1" i="0" u="none" strike="noStrike" cap="none" normalizeH="0" baseline="0" dirty="0" smtClean="0">
              <a:ln>
                <a:noFill/>
              </a:ln>
              <a:solidFill>
                <a:schemeClr val="tx1"/>
              </a:solidFill>
              <a:effectLst/>
              <a:latin typeface="Arial" pitchFamily="34" charset="0"/>
              <a:cs typeface="Arial" pitchFamily="34" charset="0"/>
            </a:endParaRPr>
          </a:p>
        </p:txBody>
      </p:sp>
      <p:sp>
        <p:nvSpPr>
          <p:cNvPr id="9" name="Stačiakampis 8"/>
          <p:cNvSpPr/>
          <p:nvPr/>
        </p:nvSpPr>
        <p:spPr>
          <a:xfrm>
            <a:off x="611560" y="5737322"/>
            <a:ext cx="4536504" cy="400110"/>
          </a:xfrm>
          <a:prstGeom prst="rect">
            <a:avLst/>
          </a:prstGeom>
        </p:spPr>
        <p:txBody>
          <a:bodyPr wrap="square">
            <a:spAutoFit/>
          </a:bodyPr>
          <a:lstStyle/>
          <a:p>
            <a:pPr lvl="0" fontAlgn="base">
              <a:spcBef>
                <a:spcPct val="0"/>
              </a:spcBef>
              <a:spcAft>
                <a:spcPct val="0"/>
              </a:spcAft>
            </a:pPr>
            <a:r>
              <a:rPr lang="lt-LT" altLang="lt-LT" sz="1000" i="1" dirty="0">
                <a:latin typeface="Arial" pitchFamily="34" charset="0"/>
                <a:ea typeface="Calibri" pitchFamily="34" charset="0"/>
                <a:cs typeface="Times New Roman" pitchFamily="18" charset="0"/>
              </a:rPr>
              <a:t>2022 m. skirtas 4188 </a:t>
            </a:r>
            <a:r>
              <a:rPr lang="lt-LT" altLang="lt-LT" sz="1000" i="1" dirty="0" err="1" smtClean="0">
                <a:latin typeface="Arial" pitchFamily="34" charset="0"/>
                <a:ea typeface="Calibri" pitchFamily="34" charset="0"/>
                <a:cs typeface="Times New Roman" pitchFamily="18" charset="0"/>
              </a:rPr>
              <a:t>Eur</a:t>
            </a:r>
            <a:r>
              <a:rPr lang="lt-LT" altLang="lt-LT" sz="1000" i="1" dirty="0" smtClean="0">
                <a:latin typeface="Arial" pitchFamily="34" charset="0"/>
                <a:ea typeface="Calibri" pitchFamily="34" charset="0"/>
                <a:cs typeface="Times New Roman" pitchFamily="18" charset="0"/>
              </a:rPr>
              <a:t>. finansavimas, į projektus įtraukta apie 350 jaunų žmonių be skautų narių.</a:t>
            </a:r>
            <a:endParaRPr lang="lt-LT" altLang="lt-LT" sz="1000" dirty="0">
              <a:latin typeface="Arial" pitchFamily="34" charset="0"/>
              <a:cs typeface="Arial" pitchFamily="34" charset="0"/>
            </a:endParaRPr>
          </a:p>
        </p:txBody>
      </p:sp>
      <p:pic>
        <p:nvPicPr>
          <p:cNvPr id="10" name="Paveikslėlis 9" descr="C:\Users\jurga.venckuviene\Desktop\Foto ataskaitai\FB_IMG_1674473514950.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29783" y="3818975"/>
            <a:ext cx="1456179" cy="1135897"/>
          </a:xfrm>
          <a:prstGeom prst="rect">
            <a:avLst/>
          </a:prstGeom>
          <a:noFill/>
          <a:ln>
            <a:noFill/>
          </a:ln>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8144" y="5074642"/>
            <a:ext cx="1789729" cy="1342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26919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a:xfrm>
            <a:off x="1115616" y="620688"/>
            <a:ext cx="7128792" cy="792088"/>
          </a:xfrm>
        </p:spPr>
        <p:txBody>
          <a:bodyPr>
            <a:normAutofit fontScale="90000"/>
          </a:bodyPr>
          <a:lstStyle/>
          <a:p>
            <a:r>
              <a:rPr lang="lt-LT" sz="5400" b="1" dirty="0" smtClean="0"/>
              <a:t>NVO „ KRANTAS“</a:t>
            </a:r>
            <a:endParaRPr lang="lt-LT" sz="5400" b="1" dirty="0"/>
          </a:p>
        </p:txBody>
      </p:sp>
      <p:sp>
        <p:nvSpPr>
          <p:cNvPr id="3" name="Teksto vietos rezervavimo ženklas 2"/>
          <p:cNvSpPr>
            <a:spLocks noGrp="1"/>
          </p:cNvSpPr>
          <p:nvPr>
            <p:ph type="body" idx="1"/>
          </p:nvPr>
        </p:nvSpPr>
        <p:spPr>
          <a:xfrm>
            <a:off x="683568" y="1484784"/>
            <a:ext cx="4320480" cy="1080120"/>
          </a:xfrm>
        </p:spPr>
        <p:txBody>
          <a:bodyPr>
            <a:noAutofit/>
          </a:bodyPr>
          <a:lstStyle/>
          <a:p>
            <a:r>
              <a:rPr lang="lt-LT" sz="1000" dirty="0">
                <a:solidFill>
                  <a:schemeClr val="tx1"/>
                </a:solidFill>
              </a:rPr>
              <a:t>"Krantas" - tai nevyriausybinė visuomeninė jaunimo organizacija. Tikslas - organizuoti renginius, akcijas, skatinti ne tik organizacijos narių, bet ir viso Plungės rajono jaunimo aktyvumą ir užimtumą. Savo žinias šioje srityje tobulina dalyvaudami mokymuose, jaunimo stovyklose, </a:t>
            </a:r>
            <a:r>
              <a:rPr lang="lt-LT" sz="1000" dirty="0" err="1">
                <a:solidFill>
                  <a:schemeClr val="tx1"/>
                </a:solidFill>
              </a:rPr>
              <a:t>Erasmus</a:t>
            </a:r>
            <a:r>
              <a:rPr lang="lt-LT" sz="1000" dirty="0">
                <a:solidFill>
                  <a:schemeClr val="tx1"/>
                </a:solidFill>
              </a:rPr>
              <a:t>+ mainuose, bei žinoma praktikos gauna organizuodami kasmetinius organizacijos renginius bei naujus projektus.</a:t>
            </a:r>
          </a:p>
        </p:txBody>
      </p:sp>
      <p:sp>
        <p:nvSpPr>
          <p:cNvPr id="4" name="Turinio vietos rezervavimo ženklas 3"/>
          <p:cNvSpPr>
            <a:spLocks noGrp="1"/>
          </p:cNvSpPr>
          <p:nvPr>
            <p:ph sz="half" idx="2"/>
          </p:nvPr>
        </p:nvSpPr>
        <p:spPr>
          <a:xfrm>
            <a:off x="611561" y="2564904"/>
            <a:ext cx="3456384" cy="3888432"/>
          </a:xfrm>
        </p:spPr>
        <p:txBody>
          <a:bodyPr>
            <a:normAutofit fontScale="32500" lnSpcReduction="20000"/>
          </a:bodyPr>
          <a:lstStyle/>
          <a:p>
            <a:pPr marL="68580" indent="0">
              <a:buNone/>
            </a:pPr>
            <a:r>
              <a:rPr lang="lt-LT" sz="3200" dirty="0" smtClean="0"/>
              <a:t>2022.10.31</a:t>
            </a:r>
          </a:p>
          <a:p>
            <a:pPr marL="68580" indent="0">
              <a:buNone/>
            </a:pPr>
            <a:r>
              <a:rPr lang="lt-LT" sz="3200" dirty="0" smtClean="0">
                <a:solidFill>
                  <a:srgbClr val="92D050"/>
                </a:solidFill>
              </a:rPr>
              <a:t>„Siaubo labirintai“</a:t>
            </a:r>
          </a:p>
          <a:p>
            <a:pPr marL="68580" indent="0">
              <a:buNone/>
            </a:pPr>
            <a:r>
              <a:rPr lang="lt-LT" sz="3200" dirty="0" smtClean="0"/>
              <a:t>Antri metai daug jaunų ir vyresnio amžiaus Plungės bendruomenės narių pritraukiantis</a:t>
            </a:r>
          </a:p>
          <a:p>
            <a:pPr marL="68580" indent="0">
              <a:buNone/>
            </a:pPr>
            <a:r>
              <a:rPr lang="lt-LT" sz="3200" dirty="0" smtClean="0"/>
              <a:t> </a:t>
            </a:r>
          </a:p>
          <a:p>
            <a:pPr marL="68580" indent="0">
              <a:buNone/>
            </a:pPr>
            <a:r>
              <a:rPr lang="lt-LT" sz="3200" dirty="0" smtClean="0"/>
              <a:t>2022-12-02</a:t>
            </a:r>
          </a:p>
          <a:p>
            <a:pPr marL="68580" indent="0">
              <a:buNone/>
            </a:pPr>
            <a:r>
              <a:rPr lang="lt-LT" sz="3200" dirty="0" smtClean="0">
                <a:solidFill>
                  <a:schemeClr val="bg2">
                    <a:lumMod val="50000"/>
                  </a:schemeClr>
                </a:solidFill>
              </a:rPr>
              <a:t>Net mažytė smulkmena priverčia nusišypsoti</a:t>
            </a:r>
          </a:p>
          <a:p>
            <a:pPr marL="68580" indent="0">
              <a:buNone/>
            </a:pPr>
            <a:r>
              <a:rPr lang="lt-LT" sz="3200" dirty="0" smtClean="0">
                <a:solidFill>
                  <a:schemeClr val="tx1"/>
                </a:solidFill>
              </a:rPr>
              <a:t>Akcija, kurios metu už surinktas lėšas nuperkame šeimoms būtiniausių buities prietaisų</a:t>
            </a:r>
          </a:p>
          <a:p>
            <a:pPr marL="68580" indent="0">
              <a:buNone/>
            </a:pPr>
            <a:endParaRPr lang="lt-LT" sz="3200" dirty="0" smtClean="0">
              <a:solidFill>
                <a:schemeClr val="tx1"/>
              </a:solidFill>
            </a:endParaRPr>
          </a:p>
          <a:p>
            <a:pPr marL="68580" indent="0">
              <a:buNone/>
            </a:pPr>
            <a:r>
              <a:rPr lang="lt-LT" sz="3200" dirty="0" smtClean="0"/>
              <a:t>2022-10-30</a:t>
            </a:r>
          </a:p>
          <a:p>
            <a:pPr marL="68580" indent="0">
              <a:buNone/>
            </a:pPr>
            <a:r>
              <a:rPr lang="lt-LT" sz="3200" dirty="0" smtClean="0">
                <a:solidFill>
                  <a:schemeClr val="bg2">
                    <a:lumMod val="50000"/>
                  </a:schemeClr>
                </a:solidFill>
              </a:rPr>
              <a:t>"Nė vieno kapo be žvakutės".</a:t>
            </a:r>
          </a:p>
          <a:p>
            <a:pPr marL="68580" indent="0">
              <a:buNone/>
            </a:pPr>
            <a:r>
              <a:rPr lang="lt-LT" sz="3200" dirty="0" smtClean="0"/>
              <a:t>Kiekvienais metais prisidedame prie akcijos, kurios metu tvarko apleistus kapus, Plungės mieste</a:t>
            </a:r>
          </a:p>
          <a:p>
            <a:pPr marL="68580" indent="0">
              <a:buNone/>
            </a:pPr>
            <a:endParaRPr lang="lt-LT" sz="3200" dirty="0" smtClean="0"/>
          </a:p>
          <a:p>
            <a:pPr marL="68580" indent="0">
              <a:buNone/>
            </a:pPr>
            <a:r>
              <a:rPr lang="lt-LT" sz="3200" dirty="0" smtClean="0">
                <a:solidFill>
                  <a:schemeClr val="tx1"/>
                </a:solidFill>
              </a:rPr>
              <a:t>2022-02-11</a:t>
            </a:r>
          </a:p>
          <a:p>
            <a:pPr marL="68580" indent="0">
              <a:buNone/>
            </a:pPr>
            <a:r>
              <a:rPr lang="lt-LT" sz="3200" dirty="0" smtClean="0">
                <a:solidFill>
                  <a:schemeClr val="bg2">
                    <a:lumMod val="50000"/>
                  </a:schemeClr>
                </a:solidFill>
              </a:rPr>
              <a:t>Amūro palytėti</a:t>
            </a:r>
          </a:p>
          <a:p>
            <a:pPr marL="68580" indent="0">
              <a:buNone/>
            </a:pPr>
            <a:r>
              <a:rPr lang="lt-LT" sz="3200" dirty="0" smtClean="0">
                <a:solidFill>
                  <a:schemeClr val="tx1"/>
                </a:solidFill>
              </a:rPr>
              <a:t>Tradicija tapęs renginys Šv. Valentino dienos proga</a:t>
            </a:r>
          </a:p>
          <a:p>
            <a:pPr marL="68580" indent="0">
              <a:buNone/>
            </a:pPr>
            <a:endParaRPr lang="lt-LT" sz="3200" dirty="0" smtClean="0">
              <a:solidFill>
                <a:schemeClr val="tx1"/>
              </a:solidFill>
            </a:endParaRPr>
          </a:p>
          <a:p>
            <a:pPr marL="68580" indent="0">
              <a:buNone/>
            </a:pPr>
            <a:endParaRPr lang="lt-LT" sz="3200" dirty="0" smtClean="0">
              <a:solidFill>
                <a:schemeClr val="bg2">
                  <a:lumMod val="50000"/>
                </a:schemeClr>
              </a:solidFill>
            </a:endParaRPr>
          </a:p>
          <a:p>
            <a:pPr marL="68580" indent="0">
              <a:buNone/>
            </a:pPr>
            <a:endParaRPr lang="lt-LT" sz="3200" dirty="0" smtClean="0"/>
          </a:p>
          <a:p>
            <a:pPr marL="68580" indent="0">
              <a:buNone/>
            </a:pPr>
            <a:endParaRPr lang="lt-LT" sz="3200" dirty="0"/>
          </a:p>
        </p:txBody>
      </p:sp>
      <p:sp>
        <p:nvSpPr>
          <p:cNvPr id="5" name="Teksto vietos rezervavimo ženklas 4"/>
          <p:cNvSpPr>
            <a:spLocks noGrp="1"/>
          </p:cNvSpPr>
          <p:nvPr>
            <p:ph type="body" sz="quarter" idx="3"/>
          </p:nvPr>
        </p:nvSpPr>
        <p:spPr>
          <a:xfrm>
            <a:off x="4808454" y="1443236"/>
            <a:ext cx="4172928" cy="648072"/>
          </a:xfrm>
        </p:spPr>
        <p:txBody>
          <a:bodyPr>
            <a:normAutofit fontScale="32500" lnSpcReduction="20000"/>
          </a:bodyPr>
          <a:lstStyle/>
          <a:p>
            <a:endParaRPr lang="lt-LT" dirty="0" smtClean="0"/>
          </a:p>
          <a:p>
            <a:r>
              <a:rPr lang="lt-LT" sz="8000" dirty="0" smtClean="0"/>
              <a:t>2022 metų veikla</a:t>
            </a:r>
            <a:endParaRPr lang="lt-LT" sz="8000" dirty="0"/>
          </a:p>
          <a:p>
            <a:endParaRPr lang="lt-LT" dirty="0"/>
          </a:p>
        </p:txBody>
      </p:sp>
      <p:sp>
        <p:nvSpPr>
          <p:cNvPr id="6" name="Turinio vietos rezervavimo ženklas 5"/>
          <p:cNvSpPr>
            <a:spLocks noGrp="1"/>
          </p:cNvSpPr>
          <p:nvPr>
            <p:ph sz="quarter" idx="4"/>
          </p:nvPr>
        </p:nvSpPr>
        <p:spPr>
          <a:xfrm>
            <a:off x="4716016" y="2132856"/>
            <a:ext cx="3312368" cy="3677635"/>
          </a:xfrm>
        </p:spPr>
        <p:txBody>
          <a:bodyPr>
            <a:normAutofit/>
          </a:bodyPr>
          <a:lstStyle/>
          <a:p>
            <a:pPr marL="68580" lvl="0" indent="0">
              <a:buClr>
                <a:srgbClr val="94C600"/>
              </a:buClr>
              <a:buNone/>
            </a:pPr>
            <a:r>
              <a:rPr lang="lt-LT" sz="1000" dirty="0" smtClean="0">
                <a:solidFill>
                  <a:prstClr val="black"/>
                </a:solidFill>
              </a:rPr>
              <a:t>2022-03-30</a:t>
            </a:r>
            <a:endParaRPr lang="lt-LT" sz="1000" dirty="0">
              <a:solidFill>
                <a:prstClr val="black"/>
              </a:solidFill>
            </a:endParaRPr>
          </a:p>
          <a:p>
            <a:pPr marL="68580" lvl="0" indent="0">
              <a:buClr>
                <a:srgbClr val="94C600"/>
              </a:buClr>
              <a:buNone/>
            </a:pPr>
            <a:r>
              <a:rPr lang="lt-LT" sz="1000" dirty="0">
                <a:solidFill>
                  <a:srgbClr val="CAF278">
                    <a:lumMod val="50000"/>
                  </a:srgbClr>
                </a:solidFill>
              </a:rPr>
              <a:t>Žemės valanda</a:t>
            </a:r>
          </a:p>
          <a:p>
            <a:pPr marL="68580" lvl="0" indent="0">
              <a:buClr>
                <a:srgbClr val="94C600"/>
              </a:buClr>
              <a:buNone/>
            </a:pPr>
            <a:r>
              <a:rPr lang="lt-LT" sz="1000" dirty="0">
                <a:solidFill>
                  <a:prstClr val="black"/>
                </a:solidFill>
              </a:rPr>
              <a:t>Akcija, kurios metu valandai išjungiame visus gyvybiškai nebūtinus elektros prietaisus, taip siekdami sumažinti Žemės taršą</a:t>
            </a:r>
            <a:r>
              <a:rPr lang="lt-LT" sz="1000" dirty="0" smtClean="0">
                <a:solidFill>
                  <a:prstClr val="black"/>
                </a:solidFill>
              </a:rPr>
              <a:t>.</a:t>
            </a:r>
          </a:p>
          <a:p>
            <a:pPr marL="68580" lvl="0" indent="0">
              <a:buClr>
                <a:srgbClr val="94C600"/>
              </a:buClr>
              <a:buNone/>
            </a:pPr>
            <a:endParaRPr lang="lt-LT" sz="1000" dirty="0">
              <a:solidFill>
                <a:prstClr val="black"/>
              </a:solidFill>
            </a:endParaRPr>
          </a:p>
          <a:p>
            <a:pPr marL="68580" lvl="0" indent="0">
              <a:buClr>
                <a:srgbClr val="94C600"/>
              </a:buClr>
              <a:buNone/>
            </a:pPr>
            <a:r>
              <a:rPr lang="lt-LT" sz="1000" dirty="0" smtClean="0">
                <a:solidFill>
                  <a:prstClr val="black"/>
                </a:solidFill>
              </a:rPr>
              <a:t>2022 m</a:t>
            </a:r>
            <a:r>
              <a:rPr lang="lt-LT" sz="1000" dirty="0">
                <a:solidFill>
                  <a:prstClr val="black"/>
                </a:solidFill>
              </a:rPr>
              <a:t>. </a:t>
            </a:r>
            <a:r>
              <a:rPr lang="lt-LT" sz="1000" dirty="0" smtClean="0">
                <a:solidFill>
                  <a:prstClr val="black"/>
                </a:solidFill>
              </a:rPr>
              <a:t>Balandžio-Gegužės  mėn. </a:t>
            </a:r>
          </a:p>
          <a:p>
            <a:pPr marL="68580" lvl="0" indent="0">
              <a:buClr>
                <a:srgbClr val="94C600"/>
              </a:buClr>
              <a:buNone/>
            </a:pPr>
            <a:r>
              <a:rPr lang="lt-LT" sz="1000" dirty="0" smtClean="0">
                <a:solidFill>
                  <a:srgbClr val="CAF278">
                    <a:lumMod val="50000"/>
                  </a:srgbClr>
                </a:solidFill>
              </a:rPr>
              <a:t>„</a:t>
            </a:r>
            <a:r>
              <a:rPr lang="lt-LT" sz="1000" dirty="0">
                <a:solidFill>
                  <a:srgbClr val="CAF278">
                    <a:lumMod val="50000"/>
                  </a:srgbClr>
                </a:solidFill>
              </a:rPr>
              <a:t>Mokyklą baigiau, o kas toliau?“</a:t>
            </a:r>
          </a:p>
          <a:p>
            <a:pPr marL="68580" lvl="0" indent="0">
              <a:buClr>
                <a:srgbClr val="94C600"/>
              </a:buClr>
              <a:buNone/>
            </a:pPr>
            <a:r>
              <a:rPr lang="lt-LT" sz="1000" dirty="0">
                <a:solidFill>
                  <a:prstClr val="black"/>
                </a:solidFill>
              </a:rPr>
              <a:t>Paskaitų ciklas skirtas supažindinti jaunimą su studijavimo galimybėmis, pabaigus mokyklą. </a:t>
            </a:r>
            <a:endParaRPr lang="lt-LT" sz="1000" dirty="0" smtClean="0">
              <a:solidFill>
                <a:prstClr val="black"/>
              </a:solidFill>
            </a:endParaRPr>
          </a:p>
          <a:p>
            <a:pPr marL="68580" lvl="0" indent="0">
              <a:buClr>
                <a:srgbClr val="94C600"/>
              </a:buClr>
              <a:buNone/>
            </a:pPr>
            <a:endParaRPr lang="lt-LT" sz="1000" dirty="0">
              <a:solidFill>
                <a:prstClr val="black"/>
              </a:solidFill>
            </a:endParaRPr>
          </a:p>
          <a:p>
            <a:pPr marL="68580" lvl="0" indent="0">
              <a:buClr>
                <a:srgbClr val="94C600"/>
              </a:buClr>
              <a:buNone/>
            </a:pPr>
            <a:endParaRPr lang="lt-LT" sz="1000" dirty="0" smtClean="0">
              <a:solidFill>
                <a:prstClr val="black"/>
              </a:solidFill>
            </a:endParaRPr>
          </a:p>
          <a:p>
            <a:pPr marL="68580" lvl="0" indent="0">
              <a:buClr>
                <a:srgbClr val="94C600"/>
              </a:buClr>
              <a:buNone/>
            </a:pPr>
            <a:endParaRPr lang="lt-LT" sz="1000" dirty="0">
              <a:solidFill>
                <a:prstClr val="black"/>
              </a:solidFill>
            </a:endParaRPr>
          </a:p>
          <a:p>
            <a:pPr marL="68580" lvl="0" indent="0">
              <a:buClr>
                <a:srgbClr val="94C600"/>
              </a:buClr>
              <a:buNone/>
            </a:pPr>
            <a:endParaRPr lang="lt-LT" sz="1000" dirty="0" smtClean="0">
              <a:solidFill>
                <a:prstClr val="black"/>
              </a:solidFill>
            </a:endParaRPr>
          </a:p>
          <a:p>
            <a:pPr marL="68580" lvl="0" indent="0">
              <a:buClr>
                <a:srgbClr val="94C600"/>
              </a:buClr>
              <a:buNone/>
            </a:pPr>
            <a:endParaRPr lang="lt-LT" sz="1000" dirty="0">
              <a:solidFill>
                <a:prstClr val="black"/>
              </a:solidFill>
            </a:endParaRPr>
          </a:p>
          <a:p>
            <a:pPr marL="68580" lvl="0" indent="0">
              <a:buClr>
                <a:srgbClr val="94C600"/>
              </a:buClr>
              <a:buNone/>
            </a:pPr>
            <a:r>
              <a:rPr lang="lt-LT" sz="1000" dirty="0" smtClean="0">
                <a:solidFill>
                  <a:prstClr val="black"/>
                </a:solidFill>
              </a:rPr>
              <a:t>2022.05.18</a:t>
            </a:r>
            <a:endParaRPr lang="lt-LT" sz="1000" dirty="0">
              <a:solidFill>
                <a:srgbClr val="CAF278">
                  <a:lumMod val="50000"/>
                </a:srgbClr>
              </a:solidFill>
            </a:endParaRPr>
          </a:p>
          <a:p>
            <a:pPr marL="68580" lvl="0" indent="0">
              <a:buClr>
                <a:srgbClr val="94C600"/>
              </a:buClr>
              <a:buNone/>
            </a:pPr>
            <a:r>
              <a:rPr lang="lt-LT" sz="1000" dirty="0">
                <a:solidFill>
                  <a:srgbClr val="CAF278">
                    <a:lumMod val="50000"/>
                  </a:srgbClr>
                </a:solidFill>
              </a:rPr>
              <a:t>Gatvės muzikos diena</a:t>
            </a:r>
          </a:p>
          <a:p>
            <a:pPr marL="68580" lvl="0" indent="0">
              <a:buClr>
                <a:srgbClr val="94C600"/>
              </a:buClr>
              <a:buNone/>
            </a:pPr>
            <a:r>
              <a:rPr lang="lt-LT" sz="1000" dirty="0">
                <a:solidFill>
                  <a:prstClr val="black"/>
                </a:solidFill>
              </a:rPr>
              <a:t>Renginys, kuriame pasirodo, ne tik Plungės profesionalūs muzikantai, bet ir mėgėjai</a:t>
            </a:r>
          </a:p>
          <a:p>
            <a:pPr marL="68580" lvl="0" indent="0">
              <a:buClr>
                <a:srgbClr val="94C600"/>
              </a:buClr>
              <a:buNone/>
            </a:pPr>
            <a:endParaRPr lang="lt-LT" sz="1000" dirty="0">
              <a:solidFill>
                <a:prstClr val="black"/>
              </a:solidFill>
            </a:endParaRPr>
          </a:p>
          <a:p>
            <a:pPr marL="68580" lvl="0" indent="0">
              <a:buClr>
                <a:srgbClr val="94C600"/>
              </a:buClr>
              <a:buNone/>
            </a:pPr>
            <a:endParaRPr lang="lt-LT" sz="1000" dirty="0">
              <a:solidFill>
                <a:prstClr val="black"/>
              </a:solidFill>
            </a:endParaRPr>
          </a:p>
          <a:p>
            <a:pPr marL="68580" indent="0">
              <a:buNone/>
            </a:pPr>
            <a:endParaRPr lang="lt-LT" dirty="0"/>
          </a:p>
        </p:txBody>
      </p:sp>
      <p:pic>
        <p:nvPicPr>
          <p:cNvPr id="4103"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841774">
            <a:off x="7436793" y="2765031"/>
            <a:ext cx="1229087" cy="950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6"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837906">
            <a:off x="7326977" y="5273182"/>
            <a:ext cx="1273575" cy="1621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7" name="Picture 1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20072" y="5596733"/>
            <a:ext cx="1674846" cy="1249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57650" y="2689859"/>
            <a:ext cx="888828" cy="666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descr="C:\Users\jurga.venckuviene\Desktop\FOTO pranešimui\317503113_6097756693582362_4434560908938500902_n.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07300" y="3838405"/>
            <a:ext cx="789528" cy="111681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jurga.venckuviene\Desktop\FOTO pranešimui\272374068_5180962065261834_2155995214731352971_n.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70811" y="5446612"/>
            <a:ext cx="1094864" cy="57241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83568" y="5324917"/>
            <a:ext cx="1619225" cy="1079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537456" y="5244306"/>
            <a:ext cx="827137" cy="1240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8" descr="C:\Users\jurga.venckuviene\Desktop\FOTO pranešimui\277759812_5403355719689133_8959108955450468285_n.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323771" y="4069892"/>
            <a:ext cx="1467447" cy="76613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528193" y="3940750"/>
            <a:ext cx="871141" cy="1263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24319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a:xfrm>
            <a:off x="755576" y="764704"/>
            <a:ext cx="7848872" cy="792088"/>
          </a:xfrm>
        </p:spPr>
        <p:txBody>
          <a:bodyPr>
            <a:normAutofit fontScale="90000"/>
          </a:bodyPr>
          <a:lstStyle/>
          <a:p>
            <a:r>
              <a:rPr lang="lt-LT" b="1" dirty="0" smtClean="0"/>
              <a:t>LMS Plungės mokinių informavimo centras (MSIC)</a:t>
            </a:r>
            <a:endParaRPr lang="lt-LT" b="1" dirty="0"/>
          </a:p>
        </p:txBody>
      </p:sp>
      <p:sp>
        <p:nvSpPr>
          <p:cNvPr id="3" name="Turinio vietos rezervavimo ženklas 2"/>
          <p:cNvSpPr>
            <a:spLocks noGrp="1"/>
          </p:cNvSpPr>
          <p:nvPr>
            <p:ph idx="1"/>
          </p:nvPr>
        </p:nvSpPr>
        <p:spPr>
          <a:xfrm>
            <a:off x="4283968" y="1052736"/>
            <a:ext cx="4392488" cy="1512167"/>
          </a:xfrm>
        </p:spPr>
        <p:txBody>
          <a:bodyPr>
            <a:noAutofit/>
          </a:bodyPr>
          <a:lstStyle/>
          <a:p>
            <a:pPr marL="68580" indent="0">
              <a:buNone/>
            </a:pPr>
            <a:r>
              <a:rPr lang="lt-LT" sz="1200" b="1" dirty="0"/>
              <a:t>LMS Plungės mokinių informavimo centras (MSIC) - tai Lietuvos moksleivių sąjungos padalinys Plungės mieste, atstovaujantis viso rajono moksleivių interesus regioniniu bei nacionaliniu lygmeniu. Plungės MSIC konsultuoja miesto ir rajono mokinius, mokyklose esančias savivaldas bei jų kuratorius apie Mokinių savivaldų veiklą, jų stiprinimą, skatina mokinių iniciatyvumą, dalyvavimą Mokinių savivaldos veikloje, rūpinasi iškilusių problemų sprendimu taip vienydamas miesto ir rajono mokinių savivaldas, stiprindamas tarpusavio bendradarbiavimą bei ugdydamas jų pilietiškumą</a:t>
            </a:r>
            <a:r>
              <a:rPr lang="lt-LT" sz="1200" dirty="0"/>
              <a:t>.</a:t>
            </a:r>
          </a:p>
        </p:txBody>
      </p:sp>
      <p:sp>
        <p:nvSpPr>
          <p:cNvPr id="4" name="Stačiakampis 3"/>
          <p:cNvSpPr/>
          <p:nvPr/>
        </p:nvSpPr>
        <p:spPr>
          <a:xfrm>
            <a:off x="593392" y="1702387"/>
            <a:ext cx="3528392" cy="461665"/>
          </a:xfrm>
          <a:prstGeom prst="rect">
            <a:avLst/>
          </a:prstGeom>
        </p:spPr>
        <p:txBody>
          <a:bodyPr wrap="square">
            <a:spAutoFit/>
          </a:bodyPr>
          <a:lstStyle/>
          <a:p>
            <a:r>
              <a:rPr lang="lt-LT" sz="2400" b="1" dirty="0" smtClean="0">
                <a:solidFill>
                  <a:schemeClr val="bg2">
                    <a:lumMod val="50000"/>
                  </a:schemeClr>
                </a:solidFill>
              </a:rPr>
              <a:t>2022 metų veikla </a:t>
            </a:r>
            <a:endParaRPr lang="lt-LT" sz="2400" b="1" dirty="0">
              <a:solidFill>
                <a:schemeClr val="bg2">
                  <a:lumMod val="50000"/>
                </a:schemeClr>
              </a:solidFill>
            </a:endParaRPr>
          </a:p>
        </p:txBody>
      </p:sp>
      <p:sp>
        <p:nvSpPr>
          <p:cNvPr id="5" name="Stačiakampis 4"/>
          <p:cNvSpPr/>
          <p:nvPr/>
        </p:nvSpPr>
        <p:spPr>
          <a:xfrm>
            <a:off x="593392" y="2708921"/>
            <a:ext cx="8011056" cy="2092881"/>
          </a:xfrm>
          <a:prstGeom prst="rect">
            <a:avLst/>
          </a:prstGeom>
        </p:spPr>
        <p:txBody>
          <a:bodyPr wrap="square">
            <a:spAutoFit/>
          </a:bodyPr>
          <a:lstStyle/>
          <a:p>
            <a:r>
              <a:rPr lang="lt-LT" sz="800" dirty="0" smtClean="0"/>
              <a:t>2022 m. sausio- kovo mėn.</a:t>
            </a:r>
          </a:p>
          <a:p>
            <a:r>
              <a:rPr lang="lt-LT" sz="900" dirty="0" err="1" smtClean="0">
                <a:solidFill>
                  <a:schemeClr val="bg2">
                    <a:lumMod val="50000"/>
                  </a:schemeClr>
                </a:solidFill>
              </a:rPr>
              <a:t>Kahoot</a:t>
            </a:r>
            <a:r>
              <a:rPr lang="lt-LT" sz="900" dirty="0" smtClean="0">
                <a:solidFill>
                  <a:schemeClr val="bg2">
                    <a:lumMod val="50000"/>
                  </a:schemeClr>
                </a:solidFill>
              </a:rPr>
              <a:t> ciklas skirtas pilietiškumo žinių gilinimui </a:t>
            </a:r>
          </a:p>
          <a:p>
            <a:endParaRPr lang="lt-LT" sz="800" dirty="0"/>
          </a:p>
          <a:p>
            <a:r>
              <a:rPr lang="lt-LT" sz="800" dirty="0" smtClean="0"/>
              <a:t>2022 m. Kovo 4 d.</a:t>
            </a:r>
          </a:p>
          <a:p>
            <a:r>
              <a:rPr lang="lt-LT" sz="800" dirty="0" smtClean="0">
                <a:solidFill>
                  <a:schemeClr val="bg2">
                    <a:lumMod val="50000"/>
                  </a:schemeClr>
                </a:solidFill>
              </a:rPr>
              <a:t> Paskaita/diskusija „Tolerancijos kelias: kaip suprasti ir priimti kitus“ </a:t>
            </a:r>
          </a:p>
          <a:p>
            <a:r>
              <a:rPr lang="lt-LT" sz="800" dirty="0">
                <a:solidFill>
                  <a:schemeClr val="bg2">
                    <a:lumMod val="50000"/>
                  </a:schemeClr>
                </a:solidFill>
              </a:rPr>
              <a:t> </a:t>
            </a:r>
            <a:r>
              <a:rPr lang="lt-LT" sz="800" dirty="0" smtClean="0"/>
              <a:t>2022 </a:t>
            </a:r>
            <a:r>
              <a:rPr lang="lt-LT" sz="800" dirty="0"/>
              <a:t>m. kovo 25-26 d.</a:t>
            </a:r>
          </a:p>
          <a:p>
            <a:r>
              <a:rPr lang="lt-LT" sz="800" dirty="0">
                <a:solidFill>
                  <a:schemeClr val="bg2">
                    <a:lumMod val="50000"/>
                  </a:schemeClr>
                </a:solidFill>
              </a:rPr>
              <a:t>Mokinių savivaldų konferencija</a:t>
            </a:r>
          </a:p>
          <a:p>
            <a:r>
              <a:rPr lang="lt-LT" sz="800" dirty="0"/>
              <a:t>„Atsipalaiduok ir pasinerk į LMS euforijos momentą „</a:t>
            </a:r>
          </a:p>
          <a:p>
            <a:r>
              <a:rPr lang="lt-LT" sz="800" dirty="0"/>
              <a:t>Dviejų dienų renginys Plungės r. mokinių savivaldoms, kuriame dalyvavo apie 150 moksleivių. </a:t>
            </a:r>
          </a:p>
          <a:p>
            <a:r>
              <a:rPr lang="lt-LT" sz="800" dirty="0"/>
              <a:t>Renginio metu vyko paskaitos, darbo grupės skirtingomis temomis, kuriose moksleiviai galėjo kelti savo kompetencijas. </a:t>
            </a:r>
            <a:endParaRPr lang="lt-LT" sz="800" dirty="0" smtClean="0">
              <a:solidFill>
                <a:schemeClr val="bg2">
                  <a:lumMod val="50000"/>
                </a:schemeClr>
              </a:solidFill>
            </a:endParaRPr>
          </a:p>
          <a:p>
            <a:r>
              <a:rPr lang="lt-LT" sz="800" dirty="0" smtClean="0"/>
              <a:t>2022 m. balandžio 14 d.</a:t>
            </a:r>
          </a:p>
          <a:p>
            <a:r>
              <a:rPr lang="lt-LT" sz="800" dirty="0" smtClean="0">
                <a:solidFill>
                  <a:schemeClr val="bg2">
                    <a:lumMod val="50000"/>
                  </a:schemeClr>
                </a:solidFill>
              </a:rPr>
              <a:t>Diskusija „Kelias karjeros link : pirma stotelė“, </a:t>
            </a:r>
            <a:r>
              <a:rPr lang="lt-LT" sz="800" dirty="0"/>
              <a:t>kurios metu Plungės moksleiviai </a:t>
            </a:r>
            <a:r>
              <a:rPr lang="lt-LT" sz="800" dirty="0" smtClean="0"/>
              <a:t>galėjo aplankyti įstaigas ir klausyti paskaitos  kaip teisingai pasirinkti profesiją.</a:t>
            </a:r>
            <a:endParaRPr lang="lt-LT" sz="800" dirty="0"/>
          </a:p>
          <a:p>
            <a:r>
              <a:rPr lang="lt-LT" sz="800" dirty="0" smtClean="0"/>
              <a:t>2022 m. rugsėjo 16 d</a:t>
            </a:r>
            <a:r>
              <a:rPr lang="lt-LT" sz="800" dirty="0"/>
              <a:t>., </a:t>
            </a:r>
            <a:endParaRPr lang="lt-LT" sz="800" dirty="0" smtClean="0"/>
          </a:p>
          <a:p>
            <a:r>
              <a:rPr lang="lt-LT" sz="800" dirty="0" smtClean="0">
                <a:solidFill>
                  <a:schemeClr val="bg2">
                    <a:lumMod val="50000"/>
                  </a:schemeClr>
                </a:solidFill>
              </a:rPr>
              <a:t>Rinkiminis </a:t>
            </a:r>
            <a:r>
              <a:rPr lang="lt-LT" sz="800" dirty="0">
                <a:solidFill>
                  <a:schemeClr val="bg2">
                    <a:lumMod val="50000"/>
                  </a:schemeClr>
                </a:solidFill>
              </a:rPr>
              <a:t>mokinių savivaldų forumas, </a:t>
            </a:r>
            <a:r>
              <a:rPr lang="lt-LT" sz="800" dirty="0"/>
              <a:t>kurio metu buvusi LMS Plungės MSIC pirmininkė </a:t>
            </a:r>
            <a:r>
              <a:rPr lang="lt-LT" sz="800" dirty="0" err="1" smtClean="0"/>
              <a:t>Ula</a:t>
            </a:r>
            <a:r>
              <a:rPr lang="lt-LT" sz="800" dirty="0" smtClean="0"/>
              <a:t> </a:t>
            </a:r>
            <a:r>
              <a:rPr lang="lt-LT" sz="800" dirty="0" err="1" smtClean="0"/>
              <a:t>Trilikauskaitė</a:t>
            </a:r>
            <a:r>
              <a:rPr lang="lt-LT" sz="800" dirty="0" smtClean="0"/>
              <a:t> pristatė </a:t>
            </a:r>
            <a:r>
              <a:rPr lang="lt-LT" sz="800" dirty="0"/>
              <a:t>savo metinę veiklos programą ir buvo išrinkta nauja LMS Plungės MSIC </a:t>
            </a:r>
            <a:r>
              <a:rPr lang="lt-LT" sz="800" dirty="0" smtClean="0"/>
              <a:t>pirmininkė Emilija </a:t>
            </a:r>
            <a:r>
              <a:rPr lang="lt-LT" sz="800" dirty="0" err="1" smtClean="0"/>
              <a:t>Toleikytė</a:t>
            </a:r>
            <a:r>
              <a:rPr lang="lt-LT" sz="800" dirty="0" smtClean="0"/>
              <a:t>.</a:t>
            </a:r>
            <a:endParaRPr lang="lt-LT" sz="800" dirty="0"/>
          </a:p>
          <a:p>
            <a:endParaRPr lang="lt-LT" sz="900" dirty="0"/>
          </a:p>
        </p:txBody>
      </p:sp>
      <p:pic>
        <p:nvPicPr>
          <p:cNvPr id="6" name="Google Shape;174;p23"/>
          <p:cNvPicPr preferRelativeResize="0"/>
          <p:nvPr/>
        </p:nvPicPr>
        <p:blipFill rotWithShape="1">
          <a:blip r:embed="rId2">
            <a:alphaModFix/>
          </a:blip>
          <a:srcRect l="3609" r="3609"/>
          <a:stretch/>
        </p:blipFill>
        <p:spPr>
          <a:xfrm>
            <a:off x="3347864" y="2819838"/>
            <a:ext cx="648072" cy="465146"/>
          </a:xfrm>
          <a:prstGeom prst="rect">
            <a:avLst/>
          </a:prstGeom>
          <a:noFill/>
          <a:ln>
            <a:noFill/>
          </a:ln>
        </p:spPr>
      </p:pic>
      <p:pic>
        <p:nvPicPr>
          <p:cNvPr id="7" name="Google Shape;195;p25"/>
          <p:cNvPicPr preferRelativeResize="0"/>
          <p:nvPr/>
        </p:nvPicPr>
        <p:blipFill rotWithShape="1">
          <a:blip r:embed="rId3">
            <a:alphaModFix/>
          </a:blip>
          <a:srcRect l="3583" r="3574"/>
          <a:stretch/>
        </p:blipFill>
        <p:spPr>
          <a:xfrm>
            <a:off x="4121784" y="3252992"/>
            <a:ext cx="739867" cy="477195"/>
          </a:xfrm>
          <a:prstGeom prst="rect">
            <a:avLst/>
          </a:prstGeom>
          <a:noFill/>
          <a:ln>
            <a:noFill/>
          </a:ln>
        </p:spPr>
      </p:pic>
      <p:pic>
        <p:nvPicPr>
          <p:cNvPr id="8" name="Google Shape;196;p25"/>
          <p:cNvPicPr preferRelativeResize="0"/>
          <p:nvPr/>
        </p:nvPicPr>
        <p:blipFill rotWithShape="1">
          <a:blip r:embed="rId4">
            <a:alphaModFix/>
          </a:blip>
          <a:srcRect t="5269" b="5260"/>
          <a:stretch/>
        </p:blipFill>
        <p:spPr>
          <a:xfrm>
            <a:off x="5220072" y="3252992"/>
            <a:ext cx="877299" cy="536111"/>
          </a:xfrm>
          <a:prstGeom prst="rect">
            <a:avLst/>
          </a:prstGeom>
          <a:noFill/>
          <a:ln>
            <a:noFill/>
          </a:ln>
        </p:spPr>
      </p:pic>
      <p:pic>
        <p:nvPicPr>
          <p:cNvPr id="9" name="Google Shape;221;p27"/>
          <p:cNvPicPr preferRelativeResize="0"/>
          <p:nvPr/>
        </p:nvPicPr>
        <p:blipFill>
          <a:blip r:embed="rId5">
            <a:alphaModFix/>
          </a:blip>
          <a:stretch>
            <a:fillRect/>
          </a:stretch>
        </p:blipFill>
        <p:spPr>
          <a:xfrm>
            <a:off x="6372200" y="3155220"/>
            <a:ext cx="580667" cy="731653"/>
          </a:xfrm>
          <a:prstGeom prst="rect">
            <a:avLst/>
          </a:prstGeom>
          <a:noFill/>
          <a:ln>
            <a:noFill/>
          </a:ln>
        </p:spPr>
      </p:pic>
      <p:pic>
        <p:nvPicPr>
          <p:cNvPr id="10" name="Paveikslėlis 9" descr="Paveikslėlis, kuriame yra žinutė, asmuo&#10;&#10;Automatiškai sugeneruotas aprašymas">
            <a:extLst>
              <a:ext uri="{FF2B5EF4-FFF2-40B4-BE49-F238E27FC236}">
                <a16:creationId xmlns:a16="http://schemas.microsoft.com/office/drawing/2014/main" xmlns="" id="{A8FE3605-61BD-34FB-70C5-89E6B50888FC}"/>
              </a:ext>
            </a:extLst>
          </p:cNvPr>
          <p:cNvPicPr>
            <a:picLocks noChangeAspect="1"/>
          </p:cNvPicPr>
          <p:nvPr/>
        </p:nvPicPr>
        <p:blipFill>
          <a:blip r:embed="rId6"/>
          <a:stretch>
            <a:fillRect/>
          </a:stretch>
        </p:blipFill>
        <p:spPr>
          <a:xfrm>
            <a:off x="6444208" y="4725144"/>
            <a:ext cx="1428701" cy="952932"/>
          </a:xfrm>
          <a:prstGeom prst="rect">
            <a:avLst/>
          </a:prstGeom>
        </p:spPr>
      </p:pic>
      <p:pic>
        <p:nvPicPr>
          <p:cNvPr id="11" name="Paveikslėlis 10">
            <a:extLst>
              <a:ext uri="{FF2B5EF4-FFF2-40B4-BE49-F238E27FC236}">
                <a16:creationId xmlns:a16="http://schemas.microsoft.com/office/drawing/2014/main" xmlns="" id="{60740C5F-06FD-F891-AE03-7744B9730D7D}"/>
              </a:ext>
            </a:extLst>
          </p:cNvPr>
          <p:cNvPicPr>
            <a:picLocks noChangeAspect="1"/>
          </p:cNvPicPr>
          <p:nvPr/>
        </p:nvPicPr>
        <p:blipFill>
          <a:blip r:embed="rId7"/>
          <a:stretch>
            <a:fillRect/>
          </a:stretch>
        </p:blipFill>
        <p:spPr>
          <a:xfrm>
            <a:off x="3851920" y="4784956"/>
            <a:ext cx="2354270" cy="1228635"/>
          </a:xfrm>
          <a:prstGeom prst="rect">
            <a:avLst/>
          </a:prstGeom>
        </p:spPr>
      </p:pic>
      <p:pic>
        <p:nvPicPr>
          <p:cNvPr id="12" name="Paveikslėlis 11">
            <a:extLst>
              <a:ext uri="{FF2B5EF4-FFF2-40B4-BE49-F238E27FC236}">
                <a16:creationId xmlns:a16="http://schemas.microsoft.com/office/drawing/2014/main" xmlns="" id="{84A70E14-04F5-D8F2-0C39-922A298A1781}"/>
              </a:ext>
            </a:extLst>
          </p:cNvPr>
          <p:cNvPicPr>
            <a:picLocks noChangeAspect="1"/>
          </p:cNvPicPr>
          <p:nvPr/>
        </p:nvPicPr>
        <p:blipFill>
          <a:blip r:embed="rId8"/>
          <a:stretch>
            <a:fillRect/>
          </a:stretch>
        </p:blipFill>
        <p:spPr>
          <a:xfrm>
            <a:off x="755576" y="4998024"/>
            <a:ext cx="1368152" cy="713897"/>
          </a:xfrm>
          <a:prstGeom prst="rect">
            <a:avLst/>
          </a:prstGeom>
        </p:spPr>
      </p:pic>
      <p:pic>
        <p:nvPicPr>
          <p:cNvPr id="13" name="Paveikslėlis 12" descr="Paveikslėlis, kuriame yra lubos, asmuo, siena, vidinis&#10;&#10;Automatiškai sugeneruotas aprašymas">
            <a:extLst>
              <a:ext uri="{FF2B5EF4-FFF2-40B4-BE49-F238E27FC236}">
                <a16:creationId xmlns:a16="http://schemas.microsoft.com/office/drawing/2014/main" xmlns="" id="{2CAD0BE5-AE29-C470-BD4C-A28D551A4688}"/>
              </a:ext>
            </a:extLst>
          </p:cNvPr>
          <p:cNvPicPr>
            <a:picLocks noChangeAspect="1"/>
          </p:cNvPicPr>
          <p:nvPr/>
        </p:nvPicPr>
        <p:blipFill>
          <a:blip r:embed="rId9"/>
          <a:stretch>
            <a:fillRect/>
          </a:stretch>
        </p:blipFill>
        <p:spPr>
          <a:xfrm>
            <a:off x="2357588" y="4896762"/>
            <a:ext cx="1221892" cy="916419"/>
          </a:xfrm>
          <a:prstGeom prst="rect">
            <a:avLst/>
          </a:prstGeom>
        </p:spPr>
      </p:pic>
    </p:spTree>
    <p:extLst>
      <p:ext uri="{BB962C8B-B14F-4D97-AF65-F5344CB8AC3E}">
        <p14:creationId xmlns:p14="http://schemas.microsoft.com/office/powerpoint/2010/main" val="299115911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1742</TotalTime>
  <Words>1844</Words>
  <Application>Microsoft Office PowerPoint</Application>
  <PresentationFormat>Demonstracija ekrane (4:3)</PresentationFormat>
  <Paragraphs>173</Paragraphs>
  <Slides>17</Slides>
  <Notes>1</Notes>
  <HiddenSlides>0</HiddenSlides>
  <MMClips>0</MMClips>
  <ScaleCrop>false</ScaleCrop>
  <HeadingPairs>
    <vt:vector size="4" baseType="variant">
      <vt:variant>
        <vt:lpstr>Tema</vt:lpstr>
      </vt:variant>
      <vt:variant>
        <vt:i4>1</vt:i4>
      </vt:variant>
      <vt:variant>
        <vt:lpstr>Skaidrių pavadinimai</vt:lpstr>
      </vt:variant>
      <vt:variant>
        <vt:i4>17</vt:i4>
      </vt:variant>
    </vt:vector>
  </HeadingPairs>
  <TitlesOfParts>
    <vt:vector size="18" baseType="lpstr">
      <vt:lpstr>Austin</vt:lpstr>
      <vt:lpstr>Plungės rajono jaunimo įsitraukimas į veiklas</vt:lpstr>
      <vt:lpstr>Jaunimo organizacijų funkcijos</vt:lpstr>
      <vt:lpstr>Plungės rajone veikiančios    jaunimo organizacijos ir joms priklausančių narių skaičius</vt:lpstr>
      <vt:lpstr>PowerPoint pristatymas</vt:lpstr>
      <vt:lpstr>Skirtas finansavimas jaunimo ir su jaunimu dirbančių organizacijų jaunimo iniciatyvoms įgyvendinti</vt:lpstr>
      <vt:lpstr>     </vt:lpstr>
      <vt:lpstr>PROJEKTINĖ VEIKLA</vt:lpstr>
      <vt:lpstr>NVO „ KRANTAS“</vt:lpstr>
      <vt:lpstr>LMS Plungės mokinių informavimo centras (MSIC)</vt:lpstr>
      <vt:lpstr>PowerPoint pristatymas</vt:lpstr>
      <vt:lpstr>Plungės iniciatyvinė grupė</vt:lpstr>
      <vt:lpstr>Savanorystė</vt:lpstr>
      <vt:lpstr>Atviras jaunimo centras</vt:lpstr>
      <vt:lpstr>PowerPoint pristatymas</vt:lpstr>
      <vt:lpstr>PowerPoint pristatymas</vt:lpstr>
      <vt:lpstr>PowerPoint pristatymas</vt:lpstr>
      <vt:lpstr>PowerPoint pristatymas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Plungės rajono jaunimo organizacijų veikla</dc:title>
  <dc:creator>Jurga Venckuvienė</dc:creator>
  <cp:lastModifiedBy>Jurga Venckuvienė</cp:lastModifiedBy>
  <cp:revision>111</cp:revision>
  <dcterms:created xsi:type="dcterms:W3CDTF">2019-10-09T07:59:30Z</dcterms:created>
  <dcterms:modified xsi:type="dcterms:W3CDTF">2023-03-15T14:31:58Z</dcterms:modified>
</cp:coreProperties>
</file>